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3"/>
  </p:notesMasterIdLst>
  <p:sldIdLst>
    <p:sldId id="256" r:id="rId2"/>
    <p:sldId id="289" r:id="rId3"/>
    <p:sldId id="260" r:id="rId4"/>
    <p:sldId id="276" r:id="rId5"/>
    <p:sldId id="261" r:id="rId6"/>
    <p:sldId id="259" r:id="rId7"/>
    <p:sldId id="293" r:id="rId8"/>
    <p:sldId id="282" r:id="rId9"/>
    <p:sldId id="266" r:id="rId10"/>
    <p:sldId id="262" r:id="rId11"/>
    <p:sldId id="294" r:id="rId12"/>
    <p:sldId id="296" r:id="rId13"/>
    <p:sldId id="295" r:id="rId14"/>
    <p:sldId id="297" r:id="rId15"/>
    <p:sldId id="298" r:id="rId16"/>
    <p:sldId id="308" r:id="rId17"/>
    <p:sldId id="300" r:id="rId18"/>
    <p:sldId id="309" r:id="rId19"/>
    <p:sldId id="310" r:id="rId20"/>
    <p:sldId id="311" r:id="rId21"/>
    <p:sldId id="312" r:id="rId22"/>
    <p:sldId id="301" r:id="rId23"/>
    <p:sldId id="302" r:id="rId24"/>
    <p:sldId id="303" r:id="rId25"/>
    <p:sldId id="304" r:id="rId26"/>
    <p:sldId id="305" r:id="rId27"/>
    <p:sldId id="306" r:id="rId28"/>
    <p:sldId id="313" r:id="rId29"/>
    <p:sldId id="307" r:id="rId30"/>
    <p:sldId id="292" r:id="rId31"/>
    <p:sldId id="290" r:id="rId32"/>
  </p:sldIdLst>
  <p:sldSz cx="9144000" cy="5143500" type="screen16x9"/>
  <p:notesSz cx="6858000" cy="9144000"/>
  <p:embeddedFontLs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Be Vietnam Pro" panose="020B0604020202020204" charset="0"/>
      <p:regular r:id="rId38"/>
      <p:bold r:id="rId39"/>
      <p:italic r:id="rId40"/>
      <p:boldItalic r:id="rId41"/>
    </p:embeddedFont>
    <p:embeddedFont>
      <p:font typeface="Nunito Light" panose="020B0604020202020204" charset="0"/>
      <p:regular r:id="rId42"/>
      <p:italic r:id="rId43"/>
    </p:embeddedFont>
    <p:embeddedFont>
      <p:font typeface="SimSun-ExtB" panose="02010609060101010101" pitchFamily="49" charset="-122"/>
      <p:regular r:id="rId44"/>
    </p:embeddedFont>
    <p:embeddedFont>
      <p:font typeface="Copperplate Gothic Bold" panose="020E0705020206020404" pitchFamily="34" charset="0"/>
      <p:regular r:id="rId45"/>
    </p:embeddedFont>
    <p:embeddedFont>
      <p:font typeface="Kollektif" panose="020B0604020101010102" pitchFamily="34" charset="0"/>
      <p:regular r:id="rId46"/>
    </p:embeddedFont>
    <p:embeddedFont>
      <p:font typeface="DM Sans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7D5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5E52BC-58F9-414A-849F-4B87664501B5}">
  <a:tblStyle styleId="{8F5E52BC-58F9-414A-849F-4B87664501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CBF863-F244-4330-BE9A-396943DEB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4987B4-2AF7-4A0E-AD35-13A392ADCA1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B2872875-60AB-2934-32B4-6D5CC949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86723173-D2A1-3C2A-9071-026B36630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BE4DEE67-3A9A-3F5A-3553-B1C6BF125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89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8E8DCFEE-82A0-0934-E656-4DDD47814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7B616394-9E8D-7CAD-4223-04F0D864D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F2AC5499-D9BD-A5D6-66B1-7380FEA85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78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99C1B2AF-1310-D938-D2F6-90AE901A7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DDC794AC-45F6-A863-F95E-4EA8A3AED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3D91833C-CD88-6F51-3EAF-1CD72EBF8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18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047489D8-E5F9-8EF7-2E81-16DB8381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166A750E-E11F-0918-766C-1BD30758D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DF344939-4345-68D9-97FA-91985B9DA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2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B9C4FB-C1EF-5BF5-3520-1DB653DA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2416ABFE-A333-DF2A-DE89-58CA21BDC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53C76364-B482-C2BF-5FD9-C9DC41ED5A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43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AF2267E6-5460-7B99-12FA-98322799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7EED7C65-120E-3900-A34B-B6C7E020B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62859EBB-963D-654A-88FE-803C4538E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593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502AE56D-81D3-7DE5-8527-AFC2987A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FBD14460-90C7-E4E8-167B-451826C1D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59CC1EC4-0C4E-A1B9-CEAD-86A9CDBD2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02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3F7E92F-5D39-C744-10CA-31CCC5925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55270213-7A05-F557-E3B7-F2281359DC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A1938A71-4380-E2DD-243F-C54031E99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033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18F12E2A-B4E2-469A-495D-173D12E9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40C1D9DB-FABC-BDC9-1DB0-D4AE7C62E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8F5C8E92-D7D0-9780-6F3A-1FE434F3E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167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5C064F7C-759D-234B-7BD2-82ADD9E0E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A3B7CDDE-09AE-329D-0625-5438D430C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230120E3-96F5-15EC-1FF3-DE8A85EFE6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98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4ECDBA5C-D54C-CFEA-2C70-3BD7755F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5A141403-5EA7-D6DD-F0E1-EEE301EFB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6A0D255-282F-3181-7A18-A624C29DC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694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AA45314A-CE56-6BD3-1B95-0269C6AF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4AC719FB-D1E5-A7DA-D8B3-1BB94F114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F4F6F5C2-AB4B-7B51-2A24-933F8A9B3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99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9973C416-733B-D8DE-D300-E868B57C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E1F6470B-4F4A-E5C9-FAC1-5FB6DFC71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A32B74BD-C8F1-2DF6-DA8E-F06638A753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669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872438" y="1476150"/>
            <a:ext cx="3647700" cy="26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2"/>
          </p:nvPr>
        </p:nvSpPr>
        <p:spPr>
          <a:xfrm>
            <a:off x="4623859" y="1476150"/>
            <a:ext cx="3647700" cy="26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0" y="-45596"/>
            <a:ext cx="9217351" cy="5189119"/>
            <a:chOff x="0" y="-45596"/>
            <a:chExt cx="9217351" cy="5189119"/>
          </a:xfrm>
        </p:grpSpPr>
        <p:sp>
          <p:nvSpPr>
            <p:cNvPr id="190" name="Google Shape;190;p24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638800" y="-45596"/>
              <a:ext cx="3578551" cy="572699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4"/>
          <p:cNvSpPr/>
          <p:nvPr/>
        </p:nvSpPr>
        <p:spPr>
          <a:xfrm rot="-6852635" flipH="1">
            <a:off x="8370682" y="3411391"/>
            <a:ext cx="3922575" cy="336867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4044825" y="445025"/>
            <a:ext cx="437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"/>
          </p:nvPr>
        </p:nvSpPr>
        <p:spPr>
          <a:xfrm>
            <a:off x="4044837" y="2189054"/>
            <a:ext cx="2062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ubTitle" idx="2"/>
          </p:nvPr>
        </p:nvSpPr>
        <p:spPr>
          <a:xfrm>
            <a:off x="6361812" y="2189054"/>
            <a:ext cx="2062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3"/>
          </p:nvPr>
        </p:nvSpPr>
        <p:spPr>
          <a:xfrm>
            <a:off x="4044837" y="3603329"/>
            <a:ext cx="2062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4"/>
          </p:nvPr>
        </p:nvSpPr>
        <p:spPr>
          <a:xfrm>
            <a:off x="6361812" y="3603329"/>
            <a:ext cx="2062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5"/>
          </p:nvPr>
        </p:nvSpPr>
        <p:spPr>
          <a:xfrm>
            <a:off x="4044825" y="1815375"/>
            <a:ext cx="2062200" cy="4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6"/>
          </p:nvPr>
        </p:nvSpPr>
        <p:spPr>
          <a:xfrm>
            <a:off x="4044825" y="3229800"/>
            <a:ext cx="2062200" cy="4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7"/>
          </p:nvPr>
        </p:nvSpPr>
        <p:spPr>
          <a:xfrm>
            <a:off x="6361797" y="1815375"/>
            <a:ext cx="2062200" cy="4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8"/>
          </p:nvPr>
        </p:nvSpPr>
        <p:spPr>
          <a:xfrm>
            <a:off x="6361797" y="3229800"/>
            <a:ext cx="2062200" cy="4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/>
          <p:nvPr/>
        </p:nvSpPr>
        <p:spPr>
          <a:xfrm flipH="1">
            <a:off x="8477241" y="-639075"/>
            <a:ext cx="666759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7713450" y="4416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 hasCustomPrompt="1"/>
          </p:nvPr>
        </p:nvSpPr>
        <p:spPr>
          <a:xfrm>
            <a:off x="713225" y="638350"/>
            <a:ext cx="4056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1"/>
          </p:nvPr>
        </p:nvSpPr>
        <p:spPr>
          <a:xfrm>
            <a:off x="713225" y="1311342"/>
            <a:ext cx="4056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37962"/>
            <a:ext cx="4056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3"/>
          </p:nvPr>
        </p:nvSpPr>
        <p:spPr>
          <a:xfrm>
            <a:off x="713225" y="2710975"/>
            <a:ext cx="4056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437549"/>
            <a:ext cx="4056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5"/>
          </p:nvPr>
        </p:nvSpPr>
        <p:spPr>
          <a:xfrm>
            <a:off x="713225" y="4110573"/>
            <a:ext cx="4056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-1544750" y="4189050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8"/>
          <p:cNvSpPr/>
          <p:nvPr/>
        </p:nvSpPr>
        <p:spPr>
          <a:xfrm rot="6017970">
            <a:off x="-3094814" y="-661552"/>
            <a:ext cx="3922591" cy="3368691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-1344725" y="-32523"/>
            <a:ext cx="10488717" cy="6685915"/>
            <a:chOff x="-1344725" y="-32523"/>
            <a:chExt cx="10488717" cy="6685915"/>
          </a:xfrm>
        </p:grpSpPr>
        <p:sp>
          <p:nvSpPr>
            <p:cNvPr id="122" name="Google Shape;122;p15"/>
            <p:cNvSpPr/>
            <p:nvPr/>
          </p:nvSpPr>
          <p:spPr>
            <a:xfrm>
              <a:off x="-1344725" y="43524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5400000">
              <a:off x="6741954" y="1740877"/>
              <a:ext cx="4175439" cy="628638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582775" y="172087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/>
          <p:nvPr/>
        </p:nvSpPr>
        <p:spPr>
          <a:xfrm flipH="1">
            <a:off x="-3209362" y="-99243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4743229" y="1820025"/>
            <a:ext cx="35733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2"/>
          </p:nvPr>
        </p:nvSpPr>
        <p:spPr>
          <a:xfrm>
            <a:off x="827475" y="1820025"/>
            <a:ext cx="35733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 rot="-5620785" flipH="1">
            <a:off x="8161983" y="-1102921"/>
            <a:ext cx="3922561" cy="3368665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-58079" y="-76200"/>
            <a:ext cx="9202083" cy="5243547"/>
            <a:chOff x="-58079" y="-76200"/>
            <a:chExt cx="9202083" cy="5243547"/>
          </a:xfrm>
        </p:grpSpPr>
        <p:sp>
          <p:nvSpPr>
            <p:cNvPr id="181" name="Google Shape;181;p23"/>
            <p:cNvSpPr/>
            <p:nvPr/>
          </p:nvSpPr>
          <p:spPr>
            <a:xfrm flipH="1">
              <a:off x="-58079" y="-7620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" name="Google Shape;182;p23"/>
            <p:cNvGrpSpPr/>
            <p:nvPr/>
          </p:nvGrpSpPr>
          <p:grpSpPr>
            <a:xfrm>
              <a:off x="6001676" y="4548927"/>
              <a:ext cx="3142328" cy="618420"/>
              <a:chOff x="6001676" y="4548927"/>
              <a:chExt cx="3142328" cy="618420"/>
            </a:xfrm>
          </p:grpSpPr>
          <p:sp>
            <p:nvSpPr>
              <p:cNvPr id="183" name="Google Shape;183;p23"/>
              <p:cNvSpPr/>
              <p:nvPr/>
            </p:nvSpPr>
            <p:spPr>
              <a:xfrm>
                <a:off x="6001676" y="4682548"/>
                <a:ext cx="3142328" cy="484800"/>
              </a:xfrm>
              <a:custGeom>
                <a:avLst/>
                <a:gdLst/>
                <a:ahLst/>
                <a:cxnLst/>
                <a:rect l="l" t="t" r="r" b="b"/>
                <a:pathLst>
                  <a:path w="17748" h="5136" extrusionOk="0">
                    <a:moveTo>
                      <a:pt x="4819" y="1"/>
                    </a:moveTo>
                    <a:cubicBezTo>
                      <a:pt x="4695" y="1"/>
                      <a:pt x="4571" y="13"/>
                      <a:pt x="4447" y="37"/>
                    </a:cubicBezTo>
                    <a:cubicBezTo>
                      <a:pt x="4008" y="123"/>
                      <a:pt x="3588" y="325"/>
                      <a:pt x="3206" y="551"/>
                    </a:cubicBezTo>
                    <a:cubicBezTo>
                      <a:pt x="2814" y="789"/>
                      <a:pt x="2457" y="1077"/>
                      <a:pt x="2138" y="1405"/>
                    </a:cubicBezTo>
                    <a:cubicBezTo>
                      <a:pt x="1469" y="2084"/>
                      <a:pt x="957" y="2904"/>
                      <a:pt x="551" y="3761"/>
                    </a:cubicBezTo>
                    <a:cubicBezTo>
                      <a:pt x="338" y="4207"/>
                      <a:pt x="159" y="4668"/>
                      <a:pt x="1" y="5135"/>
                    </a:cubicBezTo>
                    <a:lnTo>
                      <a:pt x="17748" y="5135"/>
                    </a:lnTo>
                    <a:cubicBezTo>
                      <a:pt x="17582" y="4538"/>
                      <a:pt x="17313" y="3977"/>
                      <a:pt x="16917" y="3498"/>
                    </a:cubicBezTo>
                    <a:cubicBezTo>
                      <a:pt x="16327" y="2793"/>
                      <a:pt x="15510" y="2322"/>
                      <a:pt x="14625" y="2092"/>
                    </a:cubicBezTo>
                    <a:cubicBezTo>
                      <a:pt x="14188" y="1978"/>
                      <a:pt x="13743" y="1929"/>
                      <a:pt x="13297" y="1929"/>
                    </a:cubicBezTo>
                    <a:cubicBezTo>
                      <a:pt x="12568" y="1929"/>
                      <a:pt x="11836" y="2061"/>
                      <a:pt x="11135" y="2257"/>
                    </a:cubicBezTo>
                    <a:cubicBezTo>
                      <a:pt x="10670" y="2389"/>
                      <a:pt x="10197" y="2511"/>
                      <a:pt x="9715" y="2511"/>
                    </a:cubicBezTo>
                    <a:cubicBezTo>
                      <a:pt x="9605" y="2511"/>
                      <a:pt x="9494" y="2505"/>
                      <a:pt x="9383" y="2491"/>
                    </a:cubicBezTo>
                    <a:cubicBezTo>
                      <a:pt x="8976" y="2437"/>
                      <a:pt x="8592" y="2282"/>
                      <a:pt x="8239" y="2077"/>
                    </a:cubicBezTo>
                    <a:cubicBezTo>
                      <a:pt x="7573" y="1685"/>
                      <a:pt x="7012" y="1102"/>
                      <a:pt x="6412" y="649"/>
                    </a:cubicBezTo>
                    <a:cubicBezTo>
                      <a:pt x="6264" y="538"/>
                      <a:pt x="6113" y="433"/>
                      <a:pt x="5954" y="339"/>
                    </a:cubicBezTo>
                    <a:cubicBezTo>
                      <a:pt x="5796" y="246"/>
                      <a:pt x="5645" y="171"/>
                      <a:pt x="5487" y="116"/>
                    </a:cubicBezTo>
                    <a:cubicBezTo>
                      <a:pt x="5267" y="40"/>
                      <a:pt x="5043" y="1"/>
                      <a:pt x="4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rot="-5400000">
                <a:off x="7097790" y="4548927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1" r:id="rId8"/>
    <p:sldLayoutId id="2147483669" r:id="rId9"/>
    <p:sldLayoutId id="2147483670" r:id="rId10"/>
    <p:sldLayoutId id="2147483672" r:id="rId11"/>
    <p:sldLayoutId id="2147483674" r:id="rId12"/>
    <p:sldLayoutId id="2147483676" r:id="rId13"/>
    <p:sldLayoutId id="2147483677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oumyajitmandal007/custom-dataset-for-mental-health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ho.int/data/gh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mental-disord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263647" y="565540"/>
            <a:ext cx="6648487" cy="2928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dirty="0" smtClean="0">
                <a:solidFill>
                  <a:srgbClr val="0070C0"/>
                </a:solidFill>
                <a:latin typeface="Copperplate Gothic Bold" panose="020E0705020206020404" pitchFamily="34" charset="0"/>
              </a:rPr>
              <a:t>“ </a:t>
            </a:r>
            <a:r>
              <a:rPr lang="en-US" sz="4000" dirty="0" smtClean="0">
                <a:solidFill>
                  <a:srgbClr val="00B050"/>
                </a:solidFill>
                <a:latin typeface="Copperplate Gothic Bold" panose="020E0705020206020404" pitchFamily="34" charset="0"/>
              </a:rPr>
              <a:t>MEN</a:t>
            </a:r>
            <a:r>
              <a:rPr lang="en-US" sz="4000" dirty="0" smtClean="0">
                <a:solidFill>
                  <a:srgbClr val="002060"/>
                </a:solidFill>
                <a:latin typeface="Copperplate Gothic Bold" panose="020E0705020206020404" pitchFamily="34" charset="0"/>
              </a:rPr>
              <a:t>TRIX</a:t>
            </a:r>
            <a:r>
              <a:rPr lang="en-US" sz="4000" dirty="0" smtClean="0">
                <a:solidFill>
                  <a:srgbClr val="00B050"/>
                </a:solidFill>
                <a:latin typeface="Copperplate Gothic Bold" panose="020E0705020206020404" pitchFamily="34" charset="0"/>
              </a:rPr>
              <a:t> - Mental </a:t>
            </a:r>
            <a:r>
              <a:rPr lang="en-US" sz="4000" dirty="0">
                <a:solidFill>
                  <a:srgbClr val="00B050"/>
                </a:solidFill>
                <a:latin typeface="Copperplate Gothic Bold" panose="020E0705020206020404" pitchFamily="34" charset="0"/>
              </a:rPr>
              <a:t>Health </a:t>
            </a:r>
            <a:r>
              <a:rPr lang="en-US" sz="4000" dirty="0">
                <a:latin typeface="Copperplate Gothic Bold" panose="020E0705020206020404" pitchFamily="34" charset="0"/>
              </a:rPr>
              <a:t>Analysis using </a:t>
            </a:r>
            <a:r>
              <a:rPr lang="en-US" sz="40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Machine Learning </a:t>
            </a:r>
            <a:r>
              <a:rPr lang="en-US" sz="4000" dirty="0">
                <a:latin typeface="Copperplate Gothic Bold" panose="020E0705020206020404" pitchFamily="34" charset="0"/>
              </a:rPr>
              <a:t>and </a:t>
            </a:r>
            <a:r>
              <a:rPr lang="en-US" sz="40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NLP </a:t>
            </a:r>
            <a:r>
              <a:rPr lang="en-US" sz="4000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”</a:t>
            </a:r>
            <a:endParaRPr sz="4000" dirty="0">
              <a:solidFill>
                <a:srgbClr val="0070C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5397243" y="3071583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8109161" y="-545012"/>
            <a:ext cx="1831005" cy="1640554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7740889" y="388789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6862276" y="565621"/>
            <a:ext cx="2349587" cy="2427675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3689F0-6BE4-A947-54D3-9881D2FCB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A167C95E-5C58-C6F3-64F6-12C5BDE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C8BA34-EFB4-19A0-0F10-1D9577AD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"/>
          <a:stretch/>
        </p:blipFill>
        <p:spPr>
          <a:xfrm>
            <a:off x="0" y="0"/>
            <a:ext cx="9144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E44449B2-1649-5538-2DA4-9D93A9DBF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54348-D735-CA34-3408-D8E7149FD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8D36AC72-F91B-B6AA-2421-37363CE3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C960E-244F-4F1E-633A-74FAF140B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313" cy="51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86C25BF6-999A-0908-4594-16677C3E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2227C-06FB-38EC-BD7C-F1189096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313" cy="51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9DD02B92-BA2C-AAA0-18EF-15971B8A9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AE530-1AD6-EA5D-2EA2-44B99FB99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"/>
            <a:ext cx="9144313" cy="5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C437F-B587-BEB8-F485-BE832010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80FB141E-7206-3501-A3C2-7040C95E7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EA906-F0FB-2853-5C5E-19447E33F3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"/>
            <a:ext cx="9144313" cy="5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BFBC3-1E13-CF90-6041-8A17814E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2F567-C65E-9DF4-BC6A-F9AB464B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0875" y="1666875"/>
            <a:ext cx="3952875" cy="5048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190874" y="3333750"/>
            <a:ext cx="3952875" cy="5048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143749" y="1776412"/>
            <a:ext cx="28575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143749" y="3459956"/>
            <a:ext cx="28575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4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/>
          <p:cNvSpPr txBox="1">
            <a:spLocks noGrp="1"/>
          </p:cNvSpPr>
          <p:nvPr>
            <p:ph type="subTitle" idx="3"/>
          </p:nvPr>
        </p:nvSpPr>
        <p:spPr>
          <a:xfrm>
            <a:off x="3425265" y="3427188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llektif" panose="020B0604020101010102" pitchFamily="34" charset="0"/>
              </a:rPr>
              <a:t>Avirup Sett</a:t>
            </a:r>
            <a:endParaRPr dirty="0">
              <a:latin typeface="Kollektif" panose="020B0604020101010102" pitchFamily="34" charset="0"/>
            </a:endParaRPr>
          </a:p>
        </p:txBody>
      </p:sp>
      <p:sp>
        <p:nvSpPr>
          <p:cNvPr id="1129" name="Google Shape;1129;p70"/>
          <p:cNvSpPr txBox="1">
            <a:spLocks noGrp="1"/>
          </p:cNvSpPr>
          <p:nvPr>
            <p:ph type="subTitle" idx="4"/>
          </p:nvPr>
        </p:nvSpPr>
        <p:spPr>
          <a:xfrm>
            <a:off x="726234" y="3477503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llektif" panose="020B0604020101010102" pitchFamily="34" charset="0"/>
              </a:rPr>
              <a:t>Akash Singh </a:t>
            </a:r>
            <a:endParaRPr dirty="0">
              <a:latin typeface="Kollektif" panose="020B0604020101010102" pitchFamily="34" charset="0"/>
            </a:endParaRPr>
          </a:p>
        </p:txBody>
      </p:sp>
      <p:sp>
        <p:nvSpPr>
          <p:cNvPr id="1130" name="Google Shape;1130;p70"/>
          <p:cNvSpPr txBox="1">
            <a:spLocks noGrp="1"/>
          </p:cNvSpPr>
          <p:nvPr>
            <p:ph type="title"/>
          </p:nvPr>
        </p:nvSpPr>
        <p:spPr>
          <a:xfrm>
            <a:off x="773788" y="4153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llektif" panose="020B0604020101010102" pitchFamily="34" charset="0"/>
              </a:rPr>
              <a:t>Our team</a:t>
            </a:r>
            <a:endParaRPr dirty="0">
              <a:latin typeface="Kollektif" panose="020B0604020101010102" pitchFamily="34" charset="0"/>
            </a:endParaRPr>
          </a:p>
        </p:txBody>
      </p:sp>
      <p:sp>
        <p:nvSpPr>
          <p:cNvPr id="1131" name="Google Shape;1131;p70"/>
          <p:cNvSpPr txBox="1">
            <a:spLocks noGrp="1"/>
          </p:cNvSpPr>
          <p:nvPr>
            <p:ph type="subTitle" idx="1"/>
          </p:nvPr>
        </p:nvSpPr>
        <p:spPr>
          <a:xfrm>
            <a:off x="3425264" y="3810609"/>
            <a:ext cx="25754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b="1" dirty="0"/>
              <a:t>Roll No.: 10271023008</a:t>
            </a:r>
          </a:p>
        </p:txBody>
      </p:sp>
      <p:sp>
        <p:nvSpPr>
          <p:cNvPr id="1132" name="Google Shape;1132;p70"/>
          <p:cNvSpPr txBox="1">
            <a:spLocks noGrp="1"/>
          </p:cNvSpPr>
          <p:nvPr>
            <p:ph type="subTitle" idx="2"/>
          </p:nvPr>
        </p:nvSpPr>
        <p:spPr>
          <a:xfrm>
            <a:off x="726234" y="38227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b="1" dirty="0"/>
              <a:t>Roll No.: 10271023005</a:t>
            </a:r>
            <a:endParaRPr b="1" dirty="0"/>
          </a:p>
        </p:txBody>
      </p:sp>
      <p:pic>
        <p:nvPicPr>
          <p:cNvPr id="1134" name="Google Shape;1134;p7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2074"/>
          <a:stretch/>
        </p:blipFill>
        <p:spPr>
          <a:xfrm>
            <a:off x="1151203" y="1333323"/>
            <a:ext cx="1682496" cy="206439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1128;p70"/>
          <p:cNvSpPr txBox="1">
            <a:spLocks/>
          </p:cNvSpPr>
          <p:nvPr/>
        </p:nvSpPr>
        <p:spPr>
          <a:xfrm>
            <a:off x="6124296" y="3429833"/>
            <a:ext cx="25056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N" dirty="0" err="1"/>
              <a:t>Soumyajit</a:t>
            </a:r>
            <a:r>
              <a:rPr lang="en-IN" dirty="0"/>
              <a:t> Mandal</a:t>
            </a:r>
          </a:p>
        </p:txBody>
      </p:sp>
      <p:sp>
        <p:nvSpPr>
          <p:cNvPr id="12" name="Google Shape;1131;p70"/>
          <p:cNvSpPr txBox="1">
            <a:spLocks/>
          </p:cNvSpPr>
          <p:nvPr/>
        </p:nvSpPr>
        <p:spPr>
          <a:xfrm>
            <a:off x="6124296" y="381060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"/>
              <a:buNone/>
              <a:defRPr sz="28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lvl="0" indent="0"/>
            <a:r>
              <a:rPr lang="en-IN" b="1" dirty="0"/>
              <a:t>Roll : 10271023032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92" y="2950475"/>
            <a:ext cx="389962" cy="389962"/>
          </a:xfrm>
          <a:prstGeom prst="rect">
            <a:avLst/>
          </a:prstGeom>
        </p:spPr>
      </p:pic>
      <p:pic>
        <p:nvPicPr>
          <p:cNvPr id="4" name="Google Shape;1134;p70">
            <a:extLst>
              <a:ext uri="{FF2B5EF4-FFF2-40B4-BE49-F238E27FC236}">
                <a16:creationId xmlns:a16="http://schemas.microsoft.com/office/drawing/2014/main" id="{E24E6409-78F0-84E6-4572-877FE67973B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5599" b="5599"/>
          <a:stretch/>
        </p:blipFill>
        <p:spPr>
          <a:xfrm>
            <a:off x="6510950" y="1333325"/>
            <a:ext cx="1682496" cy="206439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9" y="3007754"/>
            <a:ext cx="389962" cy="389962"/>
          </a:xfrm>
          <a:prstGeom prst="rect">
            <a:avLst/>
          </a:prstGeom>
        </p:spPr>
      </p:pic>
      <p:pic>
        <p:nvPicPr>
          <p:cNvPr id="16" name="Google Shape;1134;p70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71" y="1333324"/>
            <a:ext cx="1679662" cy="206439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0" y="2983193"/>
            <a:ext cx="389962" cy="389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9034" y="4395499"/>
            <a:ext cx="5905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Kollektif" panose="020B0604020101010102" pitchFamily="34" charset="0"/>
              </a:rPr>
              <a:t>Supervisor</a:t>
            </a:r>
            <a:r>
              <a:rPr lang="en-US" sz="2000" b="1" dirty="0">
                <a:latin typeface="Kollektif" panose="020B0604020101010102" pitchFamily="34" charset="0"/>
              </a:rPr>
              <a:t> : Mrs. </a:t>
            </a:r>
            <a:r>
              <a:rPr lang="en-US" sz="2000" b="1" dirty="0" err="1">
                <a:latin typeface="Kollektif" panose="020B0604020101010102" pitchFamily="34" charset="0"/>
              </a:rPr>
              <a:t>Arpita</a:t>
            </a:r>
            <a:r>
              <a:rPr lang="en-US" sz="2000" b="1" dirty="0">
                <a:latin typeface="Kollektif" panose="020B0604020101010102" pitchFamily="34" charset="0"/>
              </a:rPr>
              <a:t> </a:t>
            </a:r>
            <a:r>
              <a:rPr lang="en-US" sz="2000" b="1" dirty="0" err="1">
                <a:latin typeface="Kollektif" panose="020B0604020101010102" pitchFamily="34" charset="0"/>
              </a:rPr>
              <a:t>Nath</a:t>
            </a:r>
            <a:r>
              <a:rPr lang="en-US" sz="2000" b="1" dirty="0">
                <a:latin typeface="Kollektif" panose="020B0604020101010102" pitchFamily="34" charset="0"/>
              </a:rPr>
              <a:t> ( Assistant Professor )</a:t>
            </a:r>
            <a:endParaRPr lang="en-IN" sz="2000" b="1" dirty="0">
              <a:latin typeface="Kollektif" panose="020B0604020101010102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0" build="p"/>
      <p:bldP spid="1129" grpId="0" build="p"/>
      <p:bldP spid="1130" grpId="0"/>
      <p:bldP spid="1131" grpId="0" build="p"/>
      <p:bldP spid="1132" grpId="0" build="p"/>
      <p:bldP spid="11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2D45773D-D888-F517-A4E9-878E2038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CE9F1-C66D-3513-A2BB-0299B585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341" y="234661"/>
            <a:ext cx="3471000" cy="572700"/>
          </a:xfrm>
        </p:spPr>
        <p:txBody>
          <a:bodyPr/>
          <a:lstStyle/>
          <a:p>
            <a:r>
              <a:rPr lang="en-US" sz="4400" u="sng" dirty="0">
                <a:latin typeface="Kollektif" panose="020B0604020101010102" pitchFamily="34" charset="0"/>
              </a:rPr>
              <a:t>Example</a:t>
            </a:r>
            <a:br>
              <a:rPr lang="en-US" sz="4400" u="sng" dirty="0">
                <a:latin typeface="Kollektif" panose="020B0604020101010102" pitchFamily="34" charset="0"/>
              </a:rPr>
            </a:br>
            <a:endParaRPr lang="en-IN" sz="4400" u="sng" dirty="0">
              <a:latin typeface="Kollektif" panose="020B0604020101010102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025AA23-87E1-D062-E671-15816F948965}"/>
              </a:ext>
            </a:extLst>
          </p:cNvPr>
          <p:cNvSpPr/>
          <p:nvPr/>
        </p:nvSpPr>
        <p:spPr>
          <a:xfrm>
            <a:off x="2879301" y="2265395"/>
            <a:ext cx="640080" cy="2803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762D5-AE1A-3330-D129-72DE74D8EE18}"/>
              </a:ext>
            </a:extLst>
          </p:cNvPr>
          <p:cNvSpPr txBox="1"/>
          <p:nvPr/>
        </p:nvSpPr>
        <p:spPr>
          <a:xfrm>
            <a:off x="3701392" y="1436087"/>
            <a:ext cx="2535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I feel like my work and personal </a:t>
            </a:r>
            <a:r>
              <a:rPr lang="en-US" sz="2400" b="1" dirty="0">
                <a:solidFill>
                  <a:schemeClr val="dk1"/>
                </a:solidFill>
                <a:latin typeface="Kollektif" panose="020B0604020101010102" pitchFamily="34" charset="0"/>
                <a:ea typeface="Lato"/>
                <a:cs typeface="Lato"/>
                <a:sym typeface="Lato"/>
              </a:rPr>
              <a:t>life</a:t>
            </a:r>
            <a: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 are not perfectly balanced</a:t>
            </a:r>
            <a:endParaRPr lang="en-IN" sz="2400" b="1" dirty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AF5615-E0B0-24F6-D480-A8E970DE7ED0}"/>
              </a:ext>
            </a:extLst>
          </p:cNvPr>
          <p:cNvSpPr/>
          <p:nvPr/>
        </p:nvSpPr>
        <p:spPr>
          <a:xfrm>
            <a:off x="6211824" y="2290467"/>
            <a:ext cx="640080" cy="3291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443A2-C577-F79D-C885-D9BC037C7B73}"/>
              </a:ext>
            </a:extLst>
          </p:cNvPr>
          <p:cNvSpPr/>
          <p:nvPr/>
        </p:nvSpPr>
        <p:spPr>
          <a:xfrm>
            <a:off x="6993918" y="1557827"/>
            <a:ext cx="1961396" cy="1240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Kollektif" panose="020B0604020101010102" pitchFamily="34" charset="0"/>
              </a:rPr>
              <a:t>Sentimental Analysis Model</a:t>
            </a:r>
            <a:endParaRPr lang="en-IN" sz="2400" dirty="0">
              <a:solidFill>
                <a:schemeClr val="accent4"/>
              </a:solidFill>
              <a:latin typeface="Kollektif" panose="020B0604020101010102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CE556-718A-2688-C836-4298119CB701}"/>
              </a:ext>
            </a:extLst>
          </p:cNvPr>
          <p:cNvSpPr txBox="1"/>
          <p:nvPr/>
        </p:nvSpPr>
        <p:spPr>
          <a:xfrm>
            <a:off x="31315" y="1465489"/>
            <a:ext cx="2863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Q) How do you feel about managing your work life and personal life?</a:t>
            </a:r>
            <a:b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 err="1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Ans</a:t>
            </a:r>
            <a:r>
              <a:rPr lang="en-US" sz="2400" b="1" dirty="0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Not Balanced</a:t>
            </a:r>
            <a:endParaRPr lang="en-IN" sz="2400" b="1" dirty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71DAB9-92A4-95E8-E12F-275DF551D448}"/>
              </a:ext>
            </a:extLst>
          </p:cNvPr>
          <p:cNvSpPr/>
          <p:nvPr/>
        </p:nvSpPr>
        <p:spPr>
          <a:xfrm rot="5400000">
            <a:off x="7710660" y="3056012"/>
            <a:ext cx="477047" cy="3291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F9209-136D-7916-4FF2-7AA91AC750C6}"/>
              </a:ext>
            </a:extLst>
          </p:cNvPr>
          <p:cNvSpPr/>
          <p:nvPr/>
        </p:nvSpPr>
        <p:spPr>
          <a:xfrm>
            <a:off x="7672736" y="3643142"/>
            <a:ext cx="552893" cy="4770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ollektif" panose="020B0604020101010102" pitchFamily="34" charset="0"/>
              </a:rPr>
              <a:t>2</a:t>
            </a:r>
            <a:endParaRPr lang="en-IN" sz="2400" dirty="0">
              <a:latin typeface="Kollektif" panose="020B0604020101010102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47AD7-8045-2F71-3B74-B830DAB91A3C}"/>
              </a:ext>
            </a:extLst>
          </p:cNvPr>
          <p:cNvSpPr txBox="1"/>
          <p:nvPr/>
        </p:nvSpPr>
        <p:spPr>
          <a:xfrm>
            <a:off x="2592074" y="2520577"/>
            <a:ext cx="12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Enhanced</a:t>
            </a:r>
            <a:endParaRPr lang="en-IN" sz="1800" b="1" dirty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320BB-A703-0EF2-8E9A-D3026DDFFDEE}"/>
              </a:ext>
            </a:extLst>
          </p:cNvPr>
          <p:cNvSpPr txBox="1"/>
          <p:nvPr/>
        </p:nvSpPr>
        <p:spPr>
          <a:xfrm>
            <a:off x="7453621" y="4161602"/>
            <a:ext cx="104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Output</a:t>
            </a:r>
            <a:endParaRPr lang="en-IN" sz="2000" b="1" dirty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8A4E06E-09BA-6C52-E208-F2287EEDD081}"/>
              </a:ext>
            </a:extLst>
          </p:cNvPr>
          <p:cNvSpPr/>
          <p:nvPr/>
        </p:nvSpPr>
        <p:spPr>
          <a:xfrm rot="16200000">
            <a:off x="4453547" y="2279521"/>
            <a:ext cx="460744" cy="232704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F22F0-0BC8-5A97-837E-E50FB1DF2592}"/>
              </a:ext>
            </a:extLst>
          </p:cNvPr>
          <p:cNvSpPr txBox="1"/>
          <p:nvPr/>
        </p:nvSpPr>
        <p:spPr>
          <a:xfrm>
            <a:off x="3267232" y="3765341"/>
            <a:ext cx="267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Generated By LLM</a:t>
            </a:r>
            <a:endParaRPr lang="en-IN" sz="2400" b="1" dirty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06EC3-3AED-F45E-3FB5-5CFC4425CE2E}"/>
              </a:ext>
            </a:extLst>
          </p:cNvPr>
          <p:cNvSpPr txBox="1"/>
          <p:nvPr/>
        </p:nvSpPr>
        <p:spPr>
          <a:xfrm>
            <a:off x="1611085" y="4603125"/>
            <a:ext cx="7915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Ranges from 0 to 4 </a:t>
            </a:r>
            <a:r>
              <a:rPr lang="en-US" sz="2000" b="1" dirty="0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( 0 </a:t>
            </a:r>
            <a:r>
              <a:rPr lang="en-US" sz="2000" b="1" dirty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is </a:t>
            </a:r>
            <a:r>
              <a:rPr lang="en-US" sz="2000" b="1" dirty="0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Normal   …  4  Very High Stress)</a:t>
            </a:r>
            <a:endParaRPr lang="en-IN" sz="2000" b="1" dirty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8" grpId="0" animBg="1"/>
      <p:bldP spid="9" grpId="0" animBg="1"/>
      <p:bldP spid="14" grpId="0" animBg="1"/>
      <p:bldP spid="15" grpId="0" animBg="1"/>
      <p:bldP spid="16" grpId="0"/>
      <p:bldP spid="17" grpId="0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946" y="134075"/>
            <a:ext cx="8205791" cy="572700"/>
          </a:xfrm>
        </p:spPr>
        <p:txBody>
          <a:bodyPr/>
          <a:lstStyle/>
          <a:p>
            <a:r>
              <a:rPr lang="en-US" sz="2800" u="sng" dirty="0" smtClean="0">
                <a:solidFill>
                  <a:srgbClr val="00B050"/>
                </a:solidFill>
                <a:latin typeface="Kollektif" panose="020B0604020101010102" pitchFamily="34" charset="0"/>
              </a:rPr>
              <a:t>Fine</a:t>
            </a:r>
            <a:r>
              <a:rPr lang="en-US" sz="2800" u="sng" dirty="0" smtClean="0">
                <a:latin typeface="Kollektif" panose="020B0604020101010102" pitchFamily="34" charset="0"/>
              </a:rPr>
              <a:t> </a:t>
            </a:r>
            <a:r>
              <a:rPr lang="en-US" sz="2800" u="sng" dirty="0" smtClean="0">
                <a:solidFill>
                  <a:srgbClr val="00B050"/>
                </a:solidFill>
                <a:latin typeface="Kollektif" panose="020B0604020101010102" pitchFamily="34" charset="0"/>
              </a:rPr>
              <a:t>Tuning</a:t>
            </a:r>
            <a:r>
              <a:rPr lang="en-US" sz="2800" u="sng" dirty="0" smtClean="0">
                <a:latin typeface="Kollektif" panose="020B0604020101010102" pitchFamily="34" charset="0"/>
              </a:rPr>
              <a:t> </a:t>
            </a:r>
            <a:r>
              <a:rPr lang="en-US" sz="2800" u="sng" dirty="0">
                <a:solidFill>
                  <a:srgbClr val="002060"/>
                </a:solidFill>
                <a:latin typeface="Kollektif" panose="020B0604020101010102" pitchFamily="34" charset="0"/>
              </a:rPr>
              <a:t>BERT</a:t>
            </a:r>
            <a:r>
              <a:rPr lang="en-US" sz="2800" u="sng" dirty="0">
                <a:latin typeface="Kollektif" panose="020B0604020101010102" pitchFamily="34" charset="0"/>
              </a:rPr>
              <a:t> for </a:t>
            </a:r>
            <a:r>
              <a:rPr lang="en-US" sz="2800" u="sng" dirty="0">
                <a:solidFill>
                  <a:srgbClr val="FF0000"/>
                </a:solidFill>
                <a:latin typeface="Kollektif" panose="020B0604020101010102" pitchFamily="34" charset="0"/>
              </a:rPr>
              <a:t>Mental Health Insights</a:t>
            </a:r>
            <a:endParaRPr lang="en-IN" sz="2800" u="sng" dirty="0">
              <a:solidFill>
                <a:srgbClr val="FF0000"/>
              </a:solidFill>
              <a:latin typeface="Kollektif" panose="020B0604020101010102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6439" y="1065511"/>
            <a:ext cx="1502925" cy="3604717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  <a:latin typeface="Kollektif" panose="020B0604020101010102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94390" y="1876770"/>
            <a:ext cx="1328468" cy="1586021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7743829" y="1731700"/>
            <a:ext cx="1328468" cy="1380226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081791" y="1902029"/>
            <a:ext cx="793630" cy="205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Kollektif" panose="020B0604020101010102" pitchFamily="34" charset="0"/>
              </a:rPr>
              <a:t>restless</a:t>
            </a:r>
            <a:endParaRPr lang="en-IN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00417" y="2231567"/>
            <a:ext cx="793630" cy="205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Kollektif" panose="020B0604020101010102" pitchFamily="34" charset="0"/>
              </a:rPr>
              <a:t>Overthinking</a:t>
            </a:r>
            <a:endParaRPr lang="en-IN" sz="800" b="1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00417" y="2547908"/>
            <a:ext cx="793630" cy="205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Kollektif" panose="020B0604020101010102" pitchFamily="34" charset="0"/>
              </a:rPr>
              <a:t>Trouble</a:t>
            </a:r>
            <a:endParaRPr lang="en-IN" b="1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81791" y="3166729"/>
            <a:ext cx="793630" cy="205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Kollektif" panose="020B0604020101010102" pitchFamily="34" charset="0"/>
              </a:rPr>
              <a:t>Confused</a:t>
            </a:r>
            <a:endParaRPr lang="en-IN" sz="1100" b="1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704059" y="2753703"/>
            <a:ext cx="0" cy="41302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278813" y="1902029"/>
            <a:ext cx="793630" cy="2057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Kollektif" panose="020B0604020101010102" pitchFamily="34" charset="0"/>
              </a:rPr>
              <a:t>Anxiety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97439" y="2231567"/>
            <a:ext cx="793630" cy="2057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tx1"/>
                </a:solidFill>
                <a:latin typeface="Kollektif" panose="020B0604020101010102" pitchFamily="34" charset="0"/>
              </a:rPr>
              <a:t>Depression</a:t>
            </a:r>
            <a:endParaRPr lang="en-IN" sz="1000" b="1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7439" y="2547908"/>
            <a:ext cx="793630" cy="2057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Kollektif" panose="020B0604020101010102" pitchFamily="34" charset="0"/>
              </a:rPr>
              <a:t>Stress</a:t>
            </a:r>
            <a:endParaRPr lang="en-IN" sz="1200" b="1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78813" y="3166729"/>
            <a:ext cx="793630" cy="2057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Kollektif" panose="020B0604020101010102" pitchFamily="34" charset="0"/>
              </a:rPr>
              <a:t>Normal</a:t>
            </a:r>
            <a:endParaRPr lang="en-IN" sz="1000" b="1" dirty="0">
              <a:solidFill>
                <a:schemeClr val="tx1"/>
              </a:solidFill>
              <a:latin typeface="Kollektif" panose="020B0604020101010102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901081" y="2753703"/>
            <a:ext cx="0" cy="41302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676586" y="2003156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79120" y="2328051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681977" y="2652408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688692" y="3269626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015405" y="2005287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990246" y="2335085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99580" y="2649035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945451" y="3267856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48336" y="1996743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331630" y="2003156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386026" y="3248730"/>
            <a:ext cx="0" cy="318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39282" y="2325379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852314" y="2682971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839281" y="3199681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Flowchart: Internal Storage 72"/>
          <p:cNvSpPr/>
          <p:nvPr/>
        </p:nvSpPr>
        <p:spPr>
          <a:xfrm>
            <a:off x="8082315" y="3653437"/>
            <a:ext cx="607422" cy="457694"/>
          </a:xfrm>
          <a:prstGeom prst="flowChartInternalStorag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Connector 74"/>
          <p:cNvCxnSpPr/>
          <p:nvPr/>
        </p:nvCxnSpPr>
        <p:spPr>
          <a:xfrm>
            <a:off x="4432414" y="1876770"/>
            <a:ext cx="0" cy="158602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679120" y="702256"/>
            <a:ext cx="169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Kollektif" panose="020B0604020101010102" pitchFamily="34" charset="0"/>
              </a:rPr>
              <a:t>Text </a:t>
            </a:r>
            <a:r>
              <a:rPr lang="en-IN" sz="1600" dirty="0" err="1" smtClean="0">
                <a:solidFill>
                  <a:srgbClr val="FF0000"/>
                </a:solidFill>
                <a:latin typeface="Kollektif" panose="020B0604020101010102" pitchFamily="34" charset="0"/>
              </a:rPr>
              <a:t>Preprocessing</a:t>
            </a:r>
            <a:r>
              <a:rPr lang="en-IN" sz="1600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Kollektif" panose="020B0604020101010102" pitchFamily="34" charset="0"/>
              </a:rPr>
              <a:t>Tokenization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00743" y="756668"/>
            <a:ext cx="1988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Kollektif" panose="020B0604020101010102" pitchFamily="34" charset="0"/>
              </a:rPr>
              <a:t>BERT Fine-Tuned for Mental Health </a:t>
            </a:r>
            <a:r>
              <a:rPr lang="en-US" sz="1600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Analysis</a:t>
            </a:r>
            <a:endParaRPr lang="en-IN" sz="1600" dirty="0">
              <a:solidFill>
                <a:srgbClr val="FF0000"/>
              </a:solidFill>
              <a:latin typeface="Kollektif" panose="020B0604020101010102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21485" y="877939"/>
            <a:ext cx="241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Concatenate</a:t>
            </a:r>
            <a:endParaRPr lang="en-IN" sz="1600" dirty="0">
              <a:solidFill>
                <a:srgbClr val="FF0000"/>
              </a:solidFill>
              <a:latin typeface="Kollektif" panose="020B0604020101010102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827433" y="1840177"/>
            <a:ext cx="157020" cy="683153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7148838" y="2003156"/>
            <a:ext cx="433872" cy="8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218490" y="4197829"/>
            <a:ext cx="1976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Kollektif" panose="020B0604020101010102" pitchFamily="34" charset="0"/>
              </a:rPr>
              <a:t>Actionable Insights for Intervention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642587" y="1943059"/>
            <a:ext cx="155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Kollektif" panose="020B0604020101010102" pitchFamily="34" charset="0"/>
              </a:rPr>
              <a:t>Linear layer </a:t>
            </a:r>
          </a:p>
          <a:p>
            <a:pPr algn="ctr"/>
            <a:r>
              <a:rPr lang="en-US" sz="1600" dirty="0" smtClean="0">
                <a:solidFill>
                  <a:schemeClr val="accent1"/>
                </a:solidFill>
                <a:latin typeface="Kollektif" panose="020B0604020101010102" pitchFamily="34" charset="0"/>
              </a:rPr>
              <a:t>&amp; </a:t>
            </a:r>
          </a:p>
          <a:p>
            <a:pPr algn="ctr"/>
            <a:r>
              <a:rPr lang="en-US" sz="1600" dirty="0" smtClean="0">
                <a:solidFill>
                  <a:schemeClr val="accent1"/>
                </a:solidFill>
                <a:latin typeface="Kollektif" panose="020B0604020101010102" pitchFamily="34" charset="0"/>
              </a:rPr>
              <a:t>Activate Function</a:t>
            </a:r>
            <a:endParaRPr lang="en-IN" sz="1600" dirty="0">
              <a:solidFill>
                <a:schemeClr val="accent1"/>
              </a:solidFill>
              <a:latin typeface="Kollektif" panose="020B0604020101010102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698781" y="3669954"/>
            <a:ext cx="20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Last Hidden Layer</a:t>
            </a:r>
            <a:endParaRPr lang="en-IN" dirty="0">
              <a:solidFill>
                <a:srgbClr val="FF0000"/>
              </a:solidFill>
              <a:latin typeface="Kollektif" panose="020B0604020101010102" pitchFamily="34" charset="0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H="1" flipV="1">
            <a:off x="4570804" y="3473891"/>
            <a:ext cx="1" cy="172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322570" y="2267584"/>
            <a:ext cx="123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  <a:latin typeface="Kollektif" panose="020B0604020101010102" pitchFamily="34" charset="0"/>
              </a:rPr>
              <a:t>Pretrained</a:t>
            </a:r>
            <a:endParaRPr lang="en-US" dirty="0" smtClean="0">
              <a:solidFill>
                <a:schemeClr val="accent1"/>
              </a:solidFill>
              <a:latin typeface="Kollektif" panose="020B0604020101010102" pitchFamily="34" charset="0"/>
            </a:endParaRPr>
          </a:p>
          <a:p>
            <a:pPr algn="ctr"/>
            <a:r>
              <a:rPr lang="en-US" dirty="0" smtClean="0">
                <a:solidFill>
                  <a:schemeClr val="accent1"/>
                </a:solidFill>
                <a:latin typeface="Kollektif" panose="020B0604020101010102" pitchFamily="34" charset="0"/>
              </a:rPr>
              <a:t>transformer</a:t>
            </a:r>
            <a:endParaRPr lang="en-IN" dirty="0">
              <a:solidFill>
                <a:schemeClr val="accent1"/>
              </a:solidFill>
              <a:latin typeface="Kollektif" panose="020B0604020101010102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18490" y="825366"/>
            <a:ext cx="2411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Interaction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layer</a:t>
            </a:r>
            <a:endParaRPr lang="en-IN" sz="1600" dirty="0">
              <a:solidFill>
                <a:srgbClr val="FF0000"/>
              </a:solidFill>
              <a:latin typeface="Kollektif" panose="020B0604020101010102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40221" y="1039250"/>
            <a:ext cx="148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Kollektif" panose="020B0604020101010102" pitchFamily="34" charset="0"/>
              </a:rPr>
              <a:t>trouble </a:t>
            </a:r>
            <a:r>
              <a:rPr lang="en-US" sz="1200" dirty="0">
                <a:latin typeface="Kollektif" panose="020B0604020101010102" pitchFamily="34" charset="0"/>
              </a:rPr>
              <a:t>sleeping, </a:t>
            </a:r>
            <a:endParaRPr lang="en-US" sz="1200" dirty="0" smtClean="0">
              <a:latin typeface="Kollektif" panose="020B0604020101010102" pitchFamily="34" charset="0"/>
            </a:endParaRPr>
          </a:p>
          <a:p>
            <a:r>
              <a:rPr lang="en-US" sz="1200" dirty="0" smtClean="0">
                <a:latin typeface="Kollektif" panose="020B0604020101010102" pitchFamily="34" charset="0"/>
              </a:rPr>
              <a:t>confused </a:t>
            </a:r>
            <a:r>
              <a:rPr lang="en-US" sz="1200" dirty="0">
                <a:latin typeface="Kollektif" panose="020B0604020101010102" pitchFamily="34" charset="0"/>
              </a:rPr>
              <a:t>mind, </a:t>
            </a:r>
            <a:endParaRPr lang="en-US" sz="1200" dirty="0" smtClean="0">
              <a:latin typeface="Kollektif" panose="020B0604020101010102" pitchFamily="34" charset="0"/>
            </a:endParaRPr>
          </a:p>
          <a:p>
            <a:r>
              <a:rPr lang="en-US" sz="1200" dirty="0" smtClean="0">
                <a:latin typeface="Kollektif" panose="020B0604020101010102" pitchFamily="34" charset="0"/>
              </a:rPr>
              <a:t>restless </a:t>
            </a:r>
            <a:r>
              <a:rPr lang="en-US" sz="1200" dirty="0">
                <a:latin typeface="Kollektif" panose="020B0604020101010102" pitchFamily="34" charset="0"/>
              </a:rPr>
              <a:t>heart</a:t>
            </a:r>
            <a:r>
              <a:rPr lang="en-US" sz="1200" dirty="0" smtClean="0">
                <a:latin typeface="Kollektif" panose="020B0604020101010102" pitchFamily="34" charset="0"/>
              </a:rPr>
              <a:t>.</a:t>
            </a:r>
          </a:p>
          <a:p>
            <a:r>
              <a:rPr lang="en-US" sz="1200" dirty="0" smtClean="0">
                <a:latin typeface="Kollektif" panose="020B0604020101010102" pitchFamily="34" charset="0"/>
              </a:rPr>
              <a:t> </a:t>
            </a:r>
            <a:r>
              <a:rPr lang="en-US" sz="1200" dirty="0">
                <a:latin typeface="Kollektif" panose="020B0604020101010102" pitchFamily="34" charset="0"/>
              </a:rPr>
              <a:t>All out of </a:t>
            </a:r>
            <a:r>
              <a:rPr lang="en-US" sz="1200" dirty="0" smtClean="0">
                <a:latin typeface="Kollektif" panose="020B0604020101010102" pitchFamily="34" charset="0"/>
              </a:rPr>
              <a:t>tune</a:t>
            </a:r>
          </a:p>
          <a:p>
            <a:endParaRPr lang="en-US" sz="1200" dirty="0">
              <a:latin typeface="Kollektif" panose="020B0604020101010102" pitchFamily="34" charset="0"/>
            </a:endParaRPr>
          </a:p>
          <a:p>
            <a:r>
              <a:rPr lang="en-US" sz="1200" dirty="0" smtClean="0">
                <a:latin typeface="Kollektif" panose="020B0604020101010102" pitchFamily="34" charset="0"/>
              </a:rPr>
              <a:t>     Anxiety</a:t>
            </a:r>
            <a:endParaRPr lang="en-IN" sz="1200" dirty="0">
              <a:latin typeface="Kollektif" panose="020B0604020101010102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17" y="2282972"/>
            <a:ext cx="1484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Kollektif" panose="020B0604020101010102" pitchFamily="34" charset="0"/>
              </a:rPr>
              <a:t>Been stuck in a loop of ruminating/ overthinking</a:t>
            </a:r>
            <a:r>
              <a:rPr lang="en-US" sz="1200" dirty="0" smtClean="0">
                <a:latin typeface="Kollektif" panose="020B0604020101010102" pitchFamily="34" charset="0"/>
              </a:rPr>
              <a:t>.</a:t>
            </a:r>
          </a:p>
          <a:p>
            <a:endParaRPr lang="en-US" sz="1200" dirty="0">
              <a:latin typeface="Kollektif" panose="020B0604020101010102" pitchFamily="34" charset="0"/>
            </a:endParaRPr>
          </a:p>
          <a:p>
            <a:r>
              <a:rPr lang="en-US" sz="1200" dirty="0" smtClean="0">
                <a:latin typeface="Kollektif" panose="020B0604020101010102" pitchFamily="34" charset="0"/>
              </a:rPr>
              <a:t>        Depression</a:t>
            </a:r>
            <a:endParaRPr lang="en-IN" sz="1200" dirty="0">
              <a:latin typeface="Kollektif" panose="020B0604020101010102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37216" y="3285233"/>
            <a:ext cx="1484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Kollektif" panose="020B0604020101010102" pitchFamily="34" charset="0"/>
              </a:rPr>
              <a:t>If I fail, there is no more hope left for me, in this shitty life. it is going to be my 3rd </a:t>
            </a:r>
            <a:r>
              <a:rPr lang="en-US" sz="1200" dirty="0" smtClean="0">
                <a:latin typeface="Kollektif" panose="020B0604020101010102" pitchFamily="34" charset="0"/>
              </a:rPr>
              <a:t>attempt</a:t>
            </a:r>
          </a:p>
          <a:p>
            <a:pPr algn="ctr"/>
            <a:r>
              <a:rPr lang="en-US" sz="1200" dirty="0" smtClean="0">
                <a:latin typeface="Kollektif" panose="020B0604020101010102" pitchFamily="34" charset="0"/>
              </a:rPr>
              <a:t> </a:t>
            </a:r>
          </a:p>
          <a:p>
            <a:pPr algn="ctr"/>
            <a:r>
              <a:rPr lang="en-US" sz="1200" dirty="0" smtClean="0">
                <a:latin typeface="Kollektif" panose="020B0604020101010102" pitchFamily="34" charset="0"/>
              </a:rPr>
              <a:t>Suicidal</a:t>
            </a:r>
            <a:endParaRPr lang="en-IN" sz="1200" dirty="0">
              <a:latin typeface="Kollektif" panose="020B0604020101010102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60413" y="721585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Example Dataset </a:t>
            </a:r>
            <a:endParaRPr lang="en-IN" dirty="0">
              <a:solidFill>
                <a:srgbClr val="FF0000"/>
              </a:solidFill>
              <a:latin typeface="Kollektif" panose="020B0604020101010102" pitchFamily="34" charset="0"/>
            </a:endParaRPr>
          </a:p>
        </p:txBody>
      </p:sp>
      <p:sp>
        <p:nvSpPr>
          <p:cNvPr id="149" name="Striped Right Arrow 148"/>
          <p:cNvSpPr/>
          <p:nvPr/>
        </p:nvSpPr>
        <p:spPr>
          <a:xfrm>
            <a:off x="1791348" y="3977730"/>
            <a:ext cx="355501" cy="337095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0" name="Straight Arrow Connector 149"/>
          <p:cNvCxnSpPr/>
          <p:nvPr/>
        </p:nvCxnSpPr>
        <p:spPr>
          <a:xfrm>
            <a:off x="3266669" y="1099980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5621485" y="1065511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7522031" y="1065598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722339" y="843599"/>
            <a:ext cx="341733" cy="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146849" y="3965991"/>
            <a:ext cx="468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Kollektif" panose="020B0604020101010102" pitchFamily="34" charset="0"/>
                <a:hlinkClick r:id="rId2"/>
              </a:rPr>
              <a:t>https://www.kaggle.com/datasets/soumyajitmandal007/custom-dataset-for-mental-health</a:t>
            </a:r>
            <a:endParaRPr lang="en-IN" dirty="0">
              <a:latin typeface="Kollektif" panose="020B06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  <p:bldP spid="10" grpId="0" animBg="1"/>
      <p:bldP spid="11" grpId="0" animBg="1"/>
      <p:bldP spid="12" grpId="0" animBg="1"/>
      <p:bldP spid="82" grpId="0"/>
      <p:bldP spid="143" grpId="0"/>
      <p:bldP spid="144" grpId="0"/>
      <p:bldP spid="145" grpId="0"/>
      <p:bldP spid="1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569E018D-76EB-383C-6B9F-71EE87837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F6027-CD4B-6494-C5C4-29C94F7B4D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"/>
            <a:ext cx="9144313" cy="5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CAE628C1-1286-1845-BB37-CC7071F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562E9D-E35B-2EDF-7A06-AEDAB46BD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"/>
            <a:ext cx="9144313" cy="5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4C1123FC-7257-3E42-DCFA-7F39799F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BB105-708E-516E-C9CB-919C0DB4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8"/>
          <a:stretch/>
        </p:blipFill>
        <p:spPr>
          <a:xfrm>
            <a:off x="0" y="0"/>
            <a:ext cx="914431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491BB7EE-1B71-5411-E22B-C04C18A8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1D0328-3CF8-BCBC-3D21-81A4DC79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313" cy="51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2587EA2D-672E-ABAE-20D4-C7F5985BB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13333-42AF-3826-7B79-5E9492821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"/>
            <a:ext cx="9144313" cy="5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E0EE8ECD-8A88-F4E9-BDF7-E08B935BF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706B7-E58D-CEDB-4233-DE2B25FB2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"/>
            <a:ext cx="9144313" cy="5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100" y="664100"/>
            <a:ext cx="7710900" cy="572700"/>
          </a:xfrm>
        </p:spPr>
        <p:txBody>
          <a:bodyPr/>
          <a:lstStyle/>
          <a:p>
            <a:r>
              <a:rPr lang="en-US" dirty="0" smtClean="0">
                <a:latin typeface="Kollektif" panose="020B0604020101010102" pitchFamily="34" charset="0"/>
              </a:rPr>
              <a:t>Who can use </a:t>
            </a:r>
            <a:r>
              <a:rPr lang="en-US" dirty="0" err="1" smtClean="0">
                <a:latin typeface="Kollektif" panose="020B0604020101010102" pitchFamily="34" charset="0"/>
              </a:rPr>
              <a:t>Mentrix</a:t>
            </a:r>
            <a:r>
              <a:rPr lang="en-US" dirty="0" smtClean="0">
                <a:latin typeface="Kollektif" panose="020B0604020101010102" pitchFamily="34" charset="0"/>
              </a:rPr>
              <a:t> ?</a:t>
            </a:r>
            <a:endParaRPr lang="en-IN" dirty="0">
              <a:latin typeface="Kollektif" panose="020B0604020101010102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3050" y="1485000"/>
            <a:ext cx="7600950" cy="3239400"/>
          </a:xfrm>
        </p:spPr>
        <p:txBody>
          <a:bodyPr numCol="2"/>
          <a:lstStyle/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>
                <a:latin typeface="Kollektif" panose="020B0604020101010102" pitchFamily="34" charset="0"/>
              </a:rPr>
              <a:t>Human Resource </a:t>
            </a:r>
            <a:r>
              <a:rPr lang="en-IN" sz="2000" dirty="0" smtClean="0">
                <a:latin typeface="Kollektif" panose="020B0604020101010102" pitchFamily="34" charset="0"/>
              </a:rPr>
              <a:t>Departments</a:t>
            </a: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endParaRPr lang="en-IN" sz="2000" dirty="0" smtClean="0">
              <a:latin typeface="Kollektif" panose="020B0604020101010102" pitchFamily="34" charset="0"/>
            </a:endParaRP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>
                <a:latin typeface="Kollektif" panose="020B0604020101010102" pitchFamily="34" charset="0"/>
              </a:rPr>
              <a:t>Team Leaders and </a:t>
            </a:r>
            <a:r>
              <a:rPr lang="en-IN" sz="2000" dirty="0" smtClean="0">
                <a:latin typeface="Kollektif" panose="020B0604020101010102" pitchFamily="34" charset="0"/>
              </a:rPr>
              <a:t>Managers</a:t>
            </a: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endParaRPr lang="en-IN" sz="2000" dirty="0" smtClean="0">
              <a:latin typeface="Kollektif" panose="020B0604020101010102" pitchFamily="34" charset="0"/>
            </a:endParaRP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>
                <a:latin typeface="Kollektif" panose="020B0604020101010102" pitchFamily="34" charset="0"/>
              </a:rPr>
              <a:t>Corporate </a:t>
            </a:r>
            <a:r>
              <a:rPr lang="en-IN" sz="2000" dirty="0" smtClean="0">
                <a:latin typeface="Kollektif" panose="020B0604020101010102" pitchFamily="34" charset="0"/>
              </a:rPr>
              <a:t>Organizations</a:t>
            </a:r>
          </a:p>
          <a:p>
            <a:pPr marL="139700" indent="0">
              <a:buClr>
                <a:srgbClr val="00B050"/>
              </a:buClr>
              <a:buSzPct val="72000"/>
              <a:buNone/>
            </a:pPr>
            <a:endParaRPr lang="en-IN" sz="2000" dirty="0" smtClean="0">
              <a:latin typeface="Kollektif" panose="020B0604020101010102" pitchFamily="34" charset="0"/>
            </a:endParaRP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 smtClean="0">
                <a:latin typeface="Kollektif" panose="020B0604020101010102" pitchFamily="34" charset="0"/>
              </a:rPr>
              <a:t>Mental Health </a:t>
            </a:r>
            <a:r>
              <a:rPr lang="en-IN" sz="2000" dirty="0">
                <a:latin typeface="Kollektif" panose="020B0604020101010102" pitchFamily="34" charset="0"/>
              </a:rPr>
              <a:t>Professionals</a:t>
            </a: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endParaRPr lang="en-IN" sz="2000" dirty="0" smtClean="0">
              <a:latin typeface="Kollektif" panose="020B0604020101010102" pitchFamily="34" charset="0"/>
            </a:endParaRP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>
                <a:latin typeface="Kollektif" panose="020B0604020101010102" pitchFamily="34" charset="0"/>
              </a:rPr>
              <a:t>Educational </a:t>
            </a:r>
            <a:r>
              <a:rPr lang="en-IN" sz="2000" dirty="0" smtClean="0">
                <a:latin typeface="Kollektif" panose="020B0604020101010102" pitchFamily="34" charset="0"/>
              </a:rPr>
              <a:t>Institutions</a:t>
            </a:r>
          </a:p>
          <a:p>
            <a:pPr marL="139700" indent="0">
              <a:buClr>
                <a:srgbClr val="00B050"/>
              </a:buClr>
              <a:buSzPct val="72000"/>
              <a:buNone/>
            </a:pPr>
            <a:endParaRPr lang="en-IN" sz="2000" dirty="0" smtClean="0">
              <a:latin typeface="Kollektif" panose="020B0604020101010102" pitchFamily="34" charset="0"/>
            </a:endParaRP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>
                <a:latin typeface="Kollektif" panose="020B0604020101010102" pitchFamily="34" charset="0"/>
              </a:rPr>
              <a:t>Healthcare </a:t>
            </a:r>
            <a:r>
              <a:rPr lang="en-IN" sz="2000" dirty="0" smtClean="0">
                <a:latin typeface="Kollektif" panose="020B0604020101010102" pitchFamily="34" charset="0"/>
              </a:rPr>
              <a:t>Organizations</a:t>
            </a: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endParaRPr lang="en-IN" sz="2000" dirty="0">
              <a:latin typeface="Kollektif" panose="020B0604020101010102" pitchFamily="34" charset="0"/>
            </a:endParaRPr>
          </a:p>
          <a:p>
            <a:pPr>
              <a:buClr>
                <a:srgbClr val="00B050"/>
              </a:buClr>
              <a:buSzPct val="72000"/>
              <a:buFont typeface="Wingdings" panose="05000000000000000000" pitchFamily="2" charset="2"/>
              <a:buChar char="ü"/>
            </a:pPr>
            <a:r>
              <a:rPr lang="en-IN" sz="2000" dirty="0">
                <a:latin typeface="Kollektif" panose="020B0604020101010102" pitchFamily="34" charset="0"/>
              </a:rPr>
              <a:t>Non-Profit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61583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825" y="89136"/>
            <a:ext cx="7710900" cy="572700"/>
          </a:xfrm>
        </p:spPr>
        <p:txBody>
          <a:bodyPr/>
          <a:lstStyle/>
          <a:p>
            <a:r>
              <a:rPr lang="en-US" dirty="0" smtClean="0">
                <a:latin typeface="Kollektif" panose="020B0604020101010102" pitchFamily="34" charset="0"/>
              </a:rPr>
              <a:t>Future Scope </a:t>
            </a:r>
            <a:endParaRPr lang="en-IN" dirty="0">
              <a:latin typeface="Kollektif" panose="020B0604020101010102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430" y="747561"/>
            <a:ext cx="8574040" cy="5167464"/>
          </a:xfrm>
        </p:spPr>
        <p:txBody>
          <a:bodyPr/>
          <a:lstStyle/>
          <a:p>
            <a:r>
              <a:rPr lang="en-US" sz="1600" dirty="0">
                <a:solidFill>
                  <a:srgbClr val="FF0000"/>
                </a:solidFill>
                <a:latin typeface="Kollektif" panose="020B0604020101010102" pitchFamily="34" charset="0"/>
              </a:rPr>
              <a:t>Facial Emotion Recognition</a:t>
            </a:r>
            <a:r>
              <a:rPr lang="en-US" sz="1600" dirty="0">
                <a:latin typeface="Kollektif" panose="020B0604020101010102" pitchFamily="34" charset="0"/>
              </a:rPr>
              <a:t>: </a:t>
            </a:r>
            <a:r>
              <a:rPr lang="en-US" sz="1600" dirty="0" smtClean="0">
                <a:latin typeface="Kollektif" panose="020B0604020101010102" pitchFamily="34" charset="0"/>
              </a:rPr>
              <a:t> 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Kollektif" panose="020B0604020101010102" pitchFamily="34" charset="0"/>
              </a:rPr>
              <a:t>Integrate </a:t>
            </a:r>
            <a:r>
              <a:rPr lang="en-US" sz="1600" dirty="0">
                <a:latin typeface="Kollektif" panose="020B0604020101010102" pitchFamily="34" charset="0"/>
              </a:rPr>
              <a:t>computer vision techniques to analyze facial </a:t>
            </a:r>
            <a:r>
              <a:rPr lang="en-US" sz="1600" dirty="0" smtClean="0">
                <a:latin typeface="Kollektif" panose="020B0604020101010102" pitchFamily="34" charset="0"/>
              </a:rPr>
              <a:t>expressions ( </a:t>
            </a:r>
            <a:r>
              <a:rPr lang="en-US" sz="1600" dirty="0">
                <a:latin typeface="Kollektif" panose="020B0604020101010102" pitchFamily="34" charset="0"/>
              </a:rPr>
              <a:t>smiles, </a:t>
            </a:r>
            <a:r>
              <a:rPr lang="en-US" sz="1600" dirty="0" smtClean="0">
                <a:latin typeface="Kollektif" panose="020B0604020101010102" pitchFamily="34" charset="0"/>
              </a:rPr>
              <a:t>frowns ) </a:t>
            </a:r>
            <a:r>
              <a:rPr lang="en-US" sz="1600" dirty="0">
                <a:latin typeface="Kollektif" panose="020B0604020101010102" pitchFamily="34" charset="0"/>
              </a:rPr>
              <a:t>in real-time or from recorded video. </a:t>
            </a:r>
            <a:endParaRPr lang="en-US" sz="1600" dirty="0" smtClean="0">
              <a:latin typeface="Kollektif" panose="020B0604020101010102" pitchFamily="34" charset="0"/>
            </a:endParaRP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Kollektif" panose="020B0604020101010102" pitchFamily="34" charset="0"/>
              </a:rPr>
              <a:t>A</a:t>
            </a:r>
            <a:r>
              <a:rPr lang="en-US" sz="1600" dirty="0" smtClean="0">
                <a:latin typeface="Kollektif" panose="020B0604020101010102" pitchFamily="34" charset="0"/>
              </a:rPr>
              <a:t> </a:t>
            </a:r>
            <a:r>
              <a:rPr lang="en-US" sz="1600" dirty="0">
                <a:latin typeface="Kollektif" panose="020B0604020101010102" pitchFamily="34" charset="0"/>
              </a:rPr>
              <a:t>model to recognize emotions like happiness, sadness, anger, and surprise, which can provide valuable insights into an employee's emotional state</a:t>
            </a:r>
            <a:r>
              <a:rPr lang="en-US" sz="1600" dirty="0" smtClean="0">
                <a:latin typeface="Kollektif" panose="020B0604020101010102" pitchFamily="34" charset="0"/>
              </a:rPr>
              <a:t>.</a:t>
            </a:r>
          </a:p>
          <a:p>
            <a:pPr marL="139700" indent="0" algn="just">
              <a:buNone/>
            </a:pPr>
            <a:endParaRPr lang="en-US" sz="1600" dirty="0" smtClean="0">
              <a:latin typeface="Kollektif" panose="020B0604020101010102" pitchFamily="34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Kollektif" panose="020B0604020101010102" pitchFamily="34" charset="0"/>
              </a:rPr>
              <a:t>Voice </a:t>
            </a:r>
            <a:r>
              <a:rPr lang="en-US" sz="1600" dirty="0">
                <a:solidFill>
                  <a:srgbClr val="FF0000"/>
                </a:solidFill>
                <a:latin typeface="Kollektif" panose="020B0604020101010102" pitchFamily="34" charset="0"/>
              </a:rPr>
              <a:t>Analysis: </a:t>
            </a:r>
            <a:endParaRPr lang="en-US" sz="1600" dirty="0" smtClean="0">
              <a:solidFill>
                <a:srgbClr val="FF0000"/>
              </a:solidFill>
              <a:latin typeface="Kollektif" panose="020B0604020101010102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Kollektif" panose="020B0604020101010102" pitchFamily="34" charset="0"/>
              </a:rPr>
              <a:t> </a:t>
            </a:r>
            <a:r>
              <a:rPr lang="en-US" sz="1600" dirty="0">
                <a:latin typeface="Kollektif" panose="020B0604020101010102" pitchFamily="34" charset="0"/>
              </a:rPr>
              <a:t>Analyze vocal characteristics such as pitch, tone, and speech patterns. </a:t>
            </a:r>
            <a:r>
              <a:rPr lang="en-US" sz="1600" dirty="0" smtClean="0">
                <a:latin typeface="Kollektif" panose="020B0604020101010102" pitchFamily="34" charset="0"/>
              </a:rPr>
              <a:t> </a:t>
            </a:r>
            <a:r>
              <a:rPr lang="en-US" sz="1600" dirty="0">
                <a:latin typeface="Kollektif" panose="020B0604020101010102" pitchFamily="34" charset="0"/>
              </a:rPr>
              <a:t>Develop models that can detect signs of stress, anxiety, or depression in an individual's voice</a:t>
            </a:r>
            <a:r>
              <a:rPr lang="en-US" sz="1600" dirty="0" smtClean="0">
                <a:latin typeface="Kollektif" panose="020B0604020101010102" pitchFamily="34" charset="0"/>
              </a:rPr>
              <a:t>.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Kollektif" panose="020B0604020101010102" pitchFamily="34" charset="0"/>
              </a:rPr>
              <a:t>Incorporate </a:t>
            </a:r>
            <a:r>
              <a:rPr lang="en-US" sz="1600" dirty="0">
                <a:latin typeface="Kollektif" panose="020B0604020101010102" pitchFamily="34" charset="0"/>
              </a:rPr>
              <a:t>natural language understanding techniques to analyze the emotional content of speech</a:t>
            </a:r>
            <a:r>
              <a:rPr lang="en-US" sz="1600" dirty="0" smtClean="0">
                <a:latin typeface="Kollektif" panose="020B0604020101010102" pitchFamily="34" charset="0"/>
              </a:rPr>
              <a:t>.</a:t>
            </a:r>
          </a:p>
          <a:p>
            <a:pPr marL="139700" indent="0">
              <a:buNone/>
            </a:pPr>
            <a:endParaRPr lang="en-US" sz="1600" dirty="0">
              <a:latin typeface="Kollektif" panose="020B0604020101010102" pitchFamily="34" charset="0"/>
            </a:endParaRPr>
          </a:p>
          <a:p>
            <a:pPr marL="139700" indent="0">
              <a:buNone/>
            </a:pPr>
            <a:endParaRPr lang="en-IN" sz="1600" dirty="0">
              <a:latin typeface="Kollektif" panose="020B06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5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subTitle" idx="1"/>
          </p:nvPr>
        </p:nvSpPr>
        <p:spPr>
          <a:xfrm>
            <a:off x="2062080" y="1687230"/>
            <a:ext cx="7002750" cy="1669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8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“ </a:t>
            </a:r>
            <a:r>
              <a:rPr lang="en-U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The </a:t>
            </a:r>
            <a:r>
              <a:rPr lang="en-US" sz="36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Growing</a:t>
            </a:r>
            <a:r>
              <a:rPr lang="en-U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 Need for </a:t>
            </a:r>
            <a:endParaRPr lang="en-US" sz="2800"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  <a:p>
            <a:pPr marL="0" lvl="0" indent="0" algn="l"/>
            <a:r>
              <a:rPr lang="en-US" sz="2800" dirty="0">
                <a:solidFill>
                  <a:srgbClr val="00B050"/>
                </a:solidFill>
                <a:latin typeface="Copperplate Gothic Bold" panose="020E0705020206020404" pitchFamily="34" charset="0"/>
              </a:rPr>
              <a:t>          Mental Health Support  </a:t>
            </a:r>
            <a:r>
              <a:rPr lang="en-US" sz="28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”</a:t>
            </a:r>
            <a:endParaRPr sz="2800" dirty="0">
              <a:solidFill>
                <a:srgbClr val="002060"/>
              </a:solidFill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73014" y="386920"/>
            <a:ext cx="6575078" cy="3979613"/>
            <a:chOff x="202" y="459777"/>
            <a:chExt cx="6575078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6575078" cy="3979613"/>
              <a:chOff x="202" y="459777"/>
              <a:chExt cx="6575078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4560465" y="2893627"/>
                <a:ext cx="2014815" cy="1337192"/>
                <a:chOff x="6601220" y="3448312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6601220" y="3448312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7962368" y="4453367"/>
                  <a:ext cx="1042666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 txBox="1">
            <a:spLocks noGrp="1"/>
          </p:cNvSpPr>
          <p:nvPr>
            <p:ph type="title"/>
          </p:nvPr>
        </p:nvSpPr>
        <p:spPr>
          <a:xfrm>
            <a:off x="849764" y="106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llektif" panose="020B0604020101010102" pitchFamily="34" charset="0"/>
              </a:rPr>
              <a:t>References</a:t>
            </a:r>
            <a:endParaRPr dirty="0">
              <a:latin typeface="Kollektif" panose="020B0604020101010102" pitchFamily="34" charset="0"/>
            </a:endParaRPr>
          </a:p>
        </p:txBody>
      </p:sp>
      <p:sp>
        <p:nvSpPr>
          <p:cNvPr id="1288" name="Google Shape;1288;p73"/>
          <p:cNvSpPr txBox="1">
            <a:spLocks noGrp="1"/>
          </p:cNvSpPr>
          <p:nvPr>
            <p:ph type="body" idx="2"/>
          </p:nvPr>
        </p:nvSpPr>
        <p:spPr>
          <a:xfrm>
            <a:off x="672079" y="297027"/>
            <a:ext cx="8059370" cy="4440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IN" sz="1600" dirty="0" smtClean="0">
              <a:latin typeface="Kollektif" panose="020B0604020101010102" pitchFamily="34" charset="0"/>
            </a:endParaRPr>
          </a:p>
          <a:p>
            <a:pPr lvl="0"/>
            <a:r>
              <a:rPr lang="en-IN" sz="1600" dirty="0" err="1">
                <a:latin typeface="Kollektif" panose="020B0604020101010102" pitchFamily="34" charset="0"/>
              </a:rPr>
              <a:t>Mikolov</a:t>
            </a:r>
            <a:r>
              <a:rPr lang="en-IN" sz="1600" dirty="0">
                <a:latin typeface="Kollektif" panose="020B0604020101010102" pitchFamily="34" charset="0"/>
              </a:rPr>
              <a:t>, T., Chen, K., </a:t>
            </a:r>
            <a:r>
              <a:rPr lang="en-IN" sz="1600" dirty="0" err="1">
                <a:latin typeface="Kollektif" panose="020B0604020101010102" pitchFamily="34" charset="0"/>
              </a:rPr>
              <a:t>Corrado</a:t>
            </a:r>
            <a:r>
              <a:rPr lang="en-IN" sz="1600" dirty="0">
                <a:latin typeface="Kollektif" panose="020B0604020101010102" pitchFamily="34" charset="0"/>
              </a:rPr>
              <a:t>, G., &amp; Dean, J. (2013). "Efficient Estimation of Word Representations in Vector Space." </a:t>
            </a:r>
            <a:r>
              <a:rPr lang="en-IN" sz="1600" i="1" dirty="0" err="1">
                <a:latin typeface="Kollektif" panose="020B0604020101010102" pitchFamily="34" charset="0"/>
              </a:rPr>
              <a:t>arXiv</a:t>
            </a:r>
            <a:r>
              <a:rPr lang="en-IN" sz="1600" i="1" dirty="0">
                <a:latin typeface="Kollektif" panose="020B0604020101010102" pitchFamily="34" charset="0"/>
              </a:rPr>
              <a:t> Preprint arXiv:1301.3781</a:t>
            </a:r>
            <a:r>
              <a:rPr lang="en-IN" sz="1600" dirty="0">
                <a:latin typeface="Kollektif" panose="020B0604020101010102" pitchFamily="34" charset="0"/>
              </a:rPr>
              <a:t>.</a:t>
            </a:r>
          </a:p>
          <a:p>
            <a:pPr lvl="0"/>
            <a:r>
              <a:rPr lang="en-IN" sz="1600" dirty="0">
                <a:latin typeface="Kollektif" panose="020B0604020101010102" pitchFamily="34" charset="0"/>
              </a:rPr>
              <a:t>Devlin, J., Chang, M.-W., Lee, K., &amp; </a:t>
            </a:r>
            <a:r>
              <a:rPr lang="en-IN" sz="1600" dirty="0" err="1">
                <a:latin typeface="Kollektif" panose="020B0604020101010102" pitchFamily="34" charset="0"/>
              </a:rPr>
              <a:t>Toutanova</a:t>
            </a:r>
            <a:r>
              <a:rPr lang="en-IN" sz="1600" dirty="0">
                <a:latin typeface="Kollektif" panose="020B0604020101010102" pitchFamily="34" charset="0"/>
              </a:rPr>
              <a:t>, K. (2019). "BERT: Pre-training of Deep Bidirectional Transformers for Language Understanding." </a:t>
            </a:r>
            <a:r>
              <a:rPr lang="en-IN" sz="1600" i="1" dirty="0">
                <a:latin typeface="Kollektif" panose="020B0604020101010102" pitchFamily="34" charset="0"/>
              </a:rPr>
              <a:t>Proceedings of NAACL-HLT 2019</a:t>
            </a:r>
            <a:r>
              <a:rPr lang="en-IN" sz="1600" i="1" dirty="0" smtClean="0">
                <a:latin typeface="Kollektif" panose="020B0604020101010102" pitchFamily="34" charset="0"/>
              </a:rPr>
              <a:t>.</a:t>
            </a:r>
            <a:endParaRPr lang="en-IN" sz="1600" dirty="0">
              <a:latin typeface="Kollektif" panose="020B0604020101010102" pitchFamily="34" charset="0"/>
            </a:endParaRPr>
          </a:p>
          <a:p>
            <a:pPr lvl="0"/>
            <a:r>
              <a:rPr lang="en-US" sz="1600" dirty="0" err="1">
                <a:latin typeface="Kollektif" panose="020B0604020101010102" pitchFamily="34" charset="0"/>
              </a:rPr>
              <a:t>Kaggle</a:t>
            </a:r>
            <a:r>
              <a:rPr lang="en-US" sz="1600" dirty="0">
                <a:latin typeface="Kollektif" panose="020B0604020101010102" pitchFamily="34" charset="0"/>
              </a:rPr>
              <a:t>. </a:t>
            </a:r>
            <a:r>
              <a:rPr lang="en-US" sz="1600" dirty="0" err="1">
                <a:latin typeface="Kollektif" panose="020B0604020101010102" pitchFamily="34" charset="0"/>
              </a:rPr>
              <a:t>Dataset."https</a:t>
            </a:r>
            <a:r>
              <a:rPr lang="en-US" sz="1600" dirty="0">
                <a:latin typeface="Kollektif" panose="020B0604020101010102" pitchFamily="34" charset="0"/>
              </a:rPr>
              <a:t>://www.kaggle.com/datasets/</a:t>
            </a:r>
            <a:r>
              <a:rPr lang="en-US" sz="1600" dirty="0" err="1">
                <a:latin typeface="Kollektif" panose="020B0604020101010102" pitchFamily="34" charset="0"/>
              </a:rPr>
              <a:t>iamsoumyajit</a:t>
            </a:r>
            <a:r>
              <a:rPr lang="en-US" sz="1600" dirty="0">
                <a:latin typeface="Kollektif" panose="020B0604020101010102" pitchFamily="34" charset="0"/>
              </a:rPr>
              <a:t>/custom-extended-dataset-for-mental-health-analysis/data”</a:t>
            </a:r>
            <a:endParaRPr lang="en-IN" sz="1600" dirty="0">
              <a:latin typeface="Kollektif" panose="020B0604020101010102" pitchFamily="34" charset="0"/>
            </a:endParaRPr>
          </a:p>
          <a:p>
            <a:pPr lvl="0"/>
            <a:r>
              <a:rPr lang="en-US" sz="1600" dirty="0">
                <a:latin typeface="Kollektif" panose="020B0604020101010102" pitchFamily="34" charset="0"/>
              </a:rPr>
              <a:t>UCI Machine Learning Repository. "Mental Health Data." </a:t>
            </a:r>
            <a:r>
              <a:rPr lang="en-US" sz="1600" u="sng" dirty="0">
                <a:latin typeface="Kollektif" panose="020B0604020101010102" pitchFamily="34" charset="0"/>
                <a:hlinkClick r:id="rId3"/>
              </a:rPr>
              <a:t>https://archive.ics.uci.edu/ml/</a:t>
            </a:r>
            <a:endParaRPr lang="en-IN" sz="1600" dirty="0">
              <a:latin typeface="Kollektif" panose="020B0604020101010102" pitchFamily="34" charset="0"/>
            </a:endParaRPr>
          </a:p>
          <a:p>
            <a:pPr lvl="0"/>
            <a:r>
              <a:rPr lang="en-US" sz="1600" dirty="0">
                <a:latin typeface="Kollektif" panose="020B0604020101010102" pitchFamily="34" charset="0"/>
              </a:rPr>
              <a:t>WHO Global Health Observatory. "Mental Health Data Resources." </a:t>
            </a:r>
            <a:r>
              <a:rPr lang="en-US" sz="1600" u="sng" dirty="0">
                <a:latin typeface="Kollektif" panose="020B0604020101010102" pitchFamily="34" charset="0"/>
                <a:hlinkClick r:id="rId4"/>
              </a:rPr>
              <a:t>https://</a:t>
            </a:r>
            <a:r>
              <a:rPr lang="en-US" sz="1600" u="sng" dirty="0" smtClean="0">
                <a:latin typeface="Kollektif" panose="020B0604020101010102" pitchFamily="34" charset="0"/>
                <a:hlinkClick r:id="rId4"/>
              </a:rPr>
              <a:t>www.who.int/data/gho</a:t>
            </a:r>
            <a:endParaRPr lang="en-US" sz="1600" u="sng" dirty="0" smtClean="0">
              <a:latin typeface="Kollektif" panose="020B0604020101010102" pitchFamily="34" charset="0"/>
            </a:endParaRPr>
          </a:p>
          <a:p>
            <a:pPr lvl="0"/>
            <a:r>
              <a:rPr lang="en-IN" sz="1600" dirty="0">
                <a:latin typeface="Kollektif" panose="020B0604020101010102" pitchFamily="34" charset="0"/>
              </a:rPr>
              <a:t>Bishop, C. M. (2006). </a:t>
            </a:r>
            <a:r>
              <a:rPr lang="en-IN" sz="1600" i="1" dirty="0">
                <a:latin typeface="Kollektif" panose="020B0604020101010102" pitchFamily="34" charset="0"/>
              </a:rPr>
              <a:t>Pattern Recognition and Machine Learning</a:t>
            </a:r>
            <a:r>
              <a:rPr lang="en-IN" sz="1600" dirty="0">
                <a:latin typeface="Kollektif" panose="020B0604020101010102" pitchFamily="34" charset="0"/>
              </a:rPr>
              <a:t>. Springer.</a:t>
            </a:r>
          </a:p>
          <a:p>
            <a:pPr lvl="0"/>
            <a:r>
              <a:rPr lang="en-IN" sz="1600" dirty="0" err="1">
                <a:latin typeface="Kollektif" panose="020B0604020101010102" pitchFamily="34" charset="0"/>
              </a:rPr>
              <a:t>Jurafsky</a:t>
            </a:r>
            <a:r>
              <a:rPr lang="en-IN" sz="1600" dirty="0">
                <a:latin typeface="Kollektif" panose="020B0604020101010102" pitchFamily="34" charset="0"/>
              </a:rPr>
              <a:t>, D., &amp; Martin, J. H. (2021). </a:t>
            </a:r>
            <a:r>
              <a:rPr lang="en-IN" sz="1600" i="1" dirty="0">
                <a:latin typeface="Kollektif" panose="020B0604020101010102" pitchFamily="34" charset="0"/>
              </a:rPr>
              <a:t>Speech and Language Processing</a:t>
            </a:r>
            <a:r>
              <a:rPr lang="en-IN" sz="1600" dirty="0">
                <a:latin typeface="Kollektif" panose="020B0604020101010102" pitchFamily="34" charset="0"/>
              </a:rPr>
              <a:t> (3rd ed.). Pearson.</a:t>
            </a:r>
          </a:p>
          <a:p>
            <a:r>
              <a:rPr lang="en-IN" sz="1600" dirty="0">
                <a:latin typeface="Kollektif" panose="020B0604020101010102" pitchFamily="34" charset="0"/>
              </a:rPr>
              <a:t>Russell, S. J., &amp; </a:t>
            </a:r>
            <a:r>
              <a:rPr lang="en-IN" sz="1600" dirty="0" err="1">
                <a:latin typeface="Kollektif" panose="020B0604020101010102" pitchFamily="34" charset="0"/>
              </a:rPr>
              <a:t>Norvig</a:t>
            </a:r>
            <a:r>
              <a:rPr lang="en-IN" sz="1600" dirty="0">
                <a:latin typeface="Kollektif" panose="020B0604020101010102" pitchFamily="34" charset="0"/>
              </a:rPr>
              <a:t>, P. (2020). </a:t>
            </a:r>
            <a:r>
              <a:rPr lang="en-IN" sz="1600" i="1" dirty="0">
                <a:latin typeface="Kollektif" panose="020B0604020101010102" pitchFamily="34" charset="0"/>
              </a:rPr>
              <a:t>Artificial Intelligence: A Modern Approach</a:t>
            </a:r>
            <a:r>
              <a:rPr lang="en-IN" sz="1600" dirty="0">
                <a:latin typeface="Kollektif" panose="020B0604020101010102" pitchFamily="34" charset="0"/>
              </a:rPr>
              <a:t> </a:t>
            </a:r>
            <a:endParaRPr lang="en-IN" sz="1600" dirty="0" smtClean="0">
              <a:latin typeface="Kollektif" panose="020B0604020101010102" pitchFamily="34" charset="0"/>
            </a:endParaRPr>
          </a:p>
          <a:p>
            <a:pPr marL="139700" indent="0">
              <a:buNone/>
            </a:pPr>
            <a:r>
              <a:rPr lang="en-IN" sz="1600" dirty="0" smtClean="0">
                <a:latin typeface="Kollektif" panose="020B0604020101010102" pitchFamily="34" charset="0"/>
              </a:rPr>
              <a:t>        (</a:t>
            </a:r>
            <a:r>
              <a:rPr lang="en-IN" sz="1600" dirty="0">
                <a:latin typeface="Kollektif" panose="020B0604020101010102" pitchFamily="34" charset="0"/>
              </a:rPr>
              <a:t>4th ed.). Pearson</a:t>
            </a:r>
            <a:endParaRPr lang="en-US" sz="1600" u="sng" dirty="0" smtClean="0">
              <a:latin typeface="Kollektif" panose="020B0604020101010102" pitchFamily="34" charset="0"/>
            </a:endParaRPr>
          </a:p>
          <a:p>
            <a:pPr lvl="0"/>
            <a:endParaRPr lang="en-IN" sz="1600" dirty="0">
              <a:latin typeface="Kollektif" panose="020B0604020101010102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Kollektif" panose="020B0604020101010102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1"/>
          <p:cNvSpPr txBox="1">
            <a:spLocks noGrp="1"/>
          </p:cNvSpPr>
          <p:nvPr>
            <p:ph type="title"/>
          </p:nvPr>
        </p:nvSpPr>
        <p:spPr>
          <a:xfrm>
            <a:off x="2609947" y="1377360"/>
            <a:ext cx="465614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FF0000"/>
                </a:solidFill>
                <a:latin typeface="Kollektif" panose="020B0604020101010102" pitchFamily="34" charset="0"/>
              </a:rPr>
              <a:t>T</a:t>
            </a:r>
            <a:r>
              <a:rPr lang="en" dirty="0">
                <a:solidFill>
                  <a:srgbClr val="00B050"/>
                </a:solidFill>
                <a:latin typeface="Kollektif" panose="020B0604020101010102" pitchFamily="34" charset="0"/>
              </a:rPr>
              <a:t>ha</a:t>
            </a:r>
            <a:r>
              <a:rPr lang="en" dirty="0">
                <a:solidFill>
                  <a:srgbClr val="002060"/>
                </a:solidFill>
                <a:latin typeface="Kollektif" panose="020B0604020101010102" pitchFamily="34" charset="0"/>
              </a:rPr>
              <a:t>n</a:t>
            </a:r>
            <a:r>
              <a:rPr lang="en" dirty="0">
                <a:solidFill>
                  <a:srgbClr val="FF0000"/>
                </a:solidFill>
                <a:latin typeface="Kollektif" panose="020B0604020101010102" pitchFamily="34" charset="0"/>
              </a:rPr>
              <a:t>k</a:t>
            </a:r>
            <a:r>
              <a:rPr lang="en" dirty="0">
                <a:solidFill>
                  <a:srgbClr val="00B050"/>
                </a:solidFill>
                <a:latin typeface="Kollektif" panose="020B0604020101010102" pitchFamily="34" charset="0"/>
              </a:rPr>
              <a:t>s</a:t>
            </a:r>
            <a:r>
              <a:rPr lang="en" dirty="0">
                <a:latin typeface="Kollektif" panose="020B0604020101010102" pitchFamily="34" charset="0"/>
              </a:rPr>
              <a:t>!</a:t>
            </a:r>
            <a:br>
              <a:rPr lang="en" dirty="0">
                <a:latin typeface="Kollektif" panose="020B0604020101010102" pitchFamily="34" charset="0"/>
              </a:rPr>
            </a:br>
            <a:r>
              <a:rPr lang="en" dirty="0"/>
              <a:t>    </a:t>
            </a:r>
            <a:r>
              <a:rPr lang="en" dirty="0" smtClean="0"/>
              <a:t>  </a:t>
            </a:r>
            <a:r>
              <a:rPr lang="en" sz="3200" dirty="0" smtClean="0">
                <a:latin typeface="Kollektif" panose="020B0604020101010102" pitchFamily="34" charset="0"/>
              </a:rPr>
              <a:t>~ TEAM </a:t>
            </a:r>
            <a:r>
              <a:rPr lang="en-US" sz="3200" dirty="0" smtClean="0">
                <a:solidFill>
                  <a:srgbClr val="00B050"/>
                </a:solidFill>
                <a:latin typeface="Copperplate Gothic Bold" panose="020E0705020206020404" pitchFamily="34" charset="0"/>
              </a:rPr>
              <a:t>MEN</a:t>
            </a:r>
            <a:r>
              <a:rPr lang="en-US" sz="3200" dirty="0" smtClean="0">
                <a:solidFill>
                  <a:srgbClr val="002060"/>
                </a:solidFill>
                <a:latin typeface="Copperplate Gothic Bold" panose="020E0705020206020404" pitchFamily="34" charset="0"/>
              </a:rPr>
              <a:t>TRIX</a:t>
            </a:r>
            <a:endParaRPr sz="3200" dirty="0">
              <a:solidFill>
                <a:schemeClr val="accent1"/>
              </a:solidFill>
              <a:latin typeface="Kollektif" panose="020B0604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21" y="2047969"/>
            <a:ext cx="952381" cy="952381"/>
          </a:xfrm>
          <a:prstGeom prst="rect">
            <a:avLst/>
          </a:prstGeom>
        </p:spPr>
      </p:pic>
      <p:grpSp>
        <p:nvGrpSpPr>
          <p:cNvPr id="1158" name="Google Shape;1158;p71"/>
          <p:cNvGrpSpPr/>
          <p:nvPr/>
        </p:nvGrpSpPr>
        <p:grpSpPr>
          <a:xfrm>
            <a:off x="19650" y="253002"/>
            <a:ext cx="4276523" cy="4329914"/>
            <a:chOff x="-456998" y="596536"/>
            <a:chExt cx="3630404" cy="3888555"/>
          </a:xfrm>
        </p:grpSpPr>
        <p:grpSp>
          <p:nvGrpSpPr>
            <p:cNvPr id="1159" name="Google Shape;1159;p71"/>
            <p:cNvGrpSpPr/>
            <p:nvPr/>
          </p:nvGrpSpPr>
          <p:grpSpPr>
            <a:xfrm>
              <a:off x="1062906" y="1694248"/>
              <a:ext cx="1784628" cy="1673549"/>
              <a:chOff x="4853900" y="2248400"/>
              <a:chExt cx="503222" cy="471901"/>
            </a:xfrm>
          </p:grpSpPr>
          <p:sp>
            <p:nvSpPr>
              <p:cNvPr id="1160" name="Google Shape;1160;p71"/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/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/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/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/>
              <p:cNvSpPr/>
              <p:nvPr/>
            </p:nvSpPr>
            <p:spPr>
              <a:xfrm>
                <a:off x="5113646" y="2248401"/>
                <a:ext cx="151193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/>
              <p:cNvSpPr/>
              <p:nvPr/>
            </p:nvSpPr>
            <p:spPr>
              <a:xfrm>
                <a:off x="5252772" y="2328901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/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/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/>
            <p:cNvGrpSpPr/>
            <p:nvPr/>
          </p:nvGrpSpPr>
          <p:grpSpPr>
            <a:xfrm flipH="1">
              <a:off x="-456998" y="596536"/>
              <a:ext cx="3630404" cy="1159607"/>
              <a:chOff x="5363575" y="1529412"/>
              <a:chExt cx="627750" cy="200513"/>
            </a:xfrm>
          </p:grpSpPr>
          <p:sp>
            <p:nvSpPr>
              <p:cNvPr id="1173" name="Google Shape;1173;p71"/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/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/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/>
              <p:cNvSpPr/>
              <p:nvPr/>
            </p:nvSpPr>
            <p:spPr>
              <a:xfrm>
                <a:off x="5363575" y="1529412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/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/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/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/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/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/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/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/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/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/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/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/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/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/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/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/>
          <p:cNvGrpSpPr/>
          <p:nvPr/>
        </p:nvGrpSpPr>
        <p:grpSpPr>
          <a:xfrm>
            <a:off x="1508019" y="1936135"/>
            <a:ext cx="2379887" cy="1258931"/>
            <a:chOff x="5378158" y="3158452"/>
            <a:chExt cx="2379887" cy="1258931"/>
          </a:xfrm>
        </p:grpSpPr>
        <p:sp>
          <p:nvSpPr>
            <p:cNvPr id="1193" name="Google Shape;1193;p71"/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57"/>
          <p:cNvGrpSpPr/>
          <p:nvPr/>
        </p:nvGrpSpPr>
        <p:grpSpPr>
          <a:xfrm>
            <a:off x="6324691" y="0"/>
            <a:ext cx="2819434" cy="3874445"/>
            <a:chOff x="6662325" y="-3"/>
            <a:chExt cx="2481678" cy="3410303"/>
          </a:xfrm>
        </p:grpSpPr>
        <p:sp>
          <p:nvSpPr>
            <p:cNvPr id="777" name="Google Shape;777;p57"/>
            <p:cNvSpPr/>
            <p:nvPr/>
          </p:nvSpPr>
          <p:spPr>
            <a:xfrm rot="5400000">
              <a:off x="6291095" y="557392"/>
              <a:ext cx="3410303" cy="22955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7"/>
            <p:cNvSpPr/>
            <p:nvPr/>
          </p:nvSpPr>
          <p:spPr>
            <a:xfrm>
              <a:off x="6662325" y="14380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57"/>
          <p:cNvSpPr txBox="1">
            <a:spLocks noGrp="1"/>
          </p:cNvSpPr>
          <p:nvPr>
            <p:ph type="subTitle" idx="1"/>
          </p:nvPr>
        </p:nvSpPr>
        <p:spPr>
          <a:xfrm>
            <a:off x="739899" y="1158981"/>
            <a:ext cx="4056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global population living with mental health disorders as of 2019</a:t>
            </a:r>
            <a:endParaRPr dirty="0"/>
          </a:p>
        </p:txBody>
      </p:sp>
      <p:sp>
        <p:nvSpPr>
          <p:cNvPr id="780" name="Google Shape;780;p57"/>
          <p:cNvSpPr txBox="1">
            <a:spLocks noGrp="1"/>
          </p:cNvSpPr>
          <p:nvPr>
            <p:ph type="title"/>
          </p:nvPr>
        </p:nvSpPr>
        <p:spPr>
          <a:xfrm>
            <a:off x="727570" y="475716"/>
            <a:ext cx="40563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970,000,000</a:t>
            </a:r>
            <a:endParaRPr dirty="0"/>
          </a:p>
        </p:txBody>
      </p:sp>
      <p:sp>
        <p:nvSpPr>
          <p:cNvPr id="781" name="Google Shape;781;p57"/>
          <p:cNvSpPr txBox="1">
            <a:spLocks noGrp="1"/>
          </p:cNvSpPr>
          <p:nvPr>
            <p:ph type="title" idx="2"/>
          </p:nvPr>
        </p:nvSpPr>
        <p:spPr>
          <a:xfrm>
            <a:off x="739899" y="1900965"/>
            <a:ext cx="40563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26% </a:t>
            </a:r>
            <a:endParaRPr dirty="0"/>
          </a:p>
        </p:txBody>
      </p:sp>
      <p:sp>
        <p:nvSpPr>
          <p:cNvPr id="782" name="Google Shape;782;p57"/>
          <p:cNvSpPr txBox="1">
            <a:spLocks noGrp="1"/>
          </p:cNvSpPr>
          <p:nvPr>
            <p:ph type="subTitle" idx="3"/>
          </p:nvPr>
        </p:nvSpPr>
        <p:spPr>
          <a:xfrm>
            <a:off x="727570" y="2503879"/>
            <a:ext cx="4056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 2020, there was an estimated 26% rise in anxiety disorders and a 28% rise in major depressive disorders globally</a:t>
            </a:r>
            <a:endParaRPr dirty="0"/>
          </a:p>
        </p:txBody>
      </p:sp>
      <p:sp>
        <p:nvSpPr>
          <p:cNvPr id="783" name="Google Shape;783;p57"/>
          <p:cNvSpPr txBox="1">
            <a:spLocks noGrp="1"/>
          </p:cNvSpPr>
          <p:nvPr>
            <p:ph type="title" idx="4"/>
          </p:nvPr>
        </p:nvSpPr>
        <p:spPr>
          <a:xfrm>
            <a:off x="701973" y="3452393"/>
            <a:ext cx="40563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76% - 85%</a:t>
            </a:r>
            <a:endParaRPr dirty="0"/>
          </a:p>
        </p:txBody>
      </p:sp>
      <p:sp>
        <p:nvSpPr>
          <p:cNvPr id="784" name="Google Shape;784;p57"/>
          <p:cNvSpPr txBox="1">
            <a:spLocks noGrp="1"/>
          </p:cNvSpPr>
          <p:nvPr>
            <p:ph type="subTitle" idx="5"/>
          </p:nvPr>
        </p:nvSpPr>
        <p:spPr>
          <a:xfrm>
            <a:off x="716578" y="4048493"/>
            <a:ext cx="4056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people with serious mental disorders remain untreated</a:t>
            </a:r>
            <a:endParaRPr dirty="0"/>
          </a:p>
        </p:txBody>
      </p:sp>
      <p:grpSp>
        <p:nvGrpSpPr>
          <p:cNvPr id="785" name="Google Shape;785;p57"/>
          <p:cNvGrpSpPr/>
          <p:nvPr/>
        </p:nvGrpSpPr>
        <p:grpSpPr>
          <a:xfrm>
            <a:off x="5324598" y="588176"/>
            <a:ext cx="3257176" cy="3386998"/>
            <a:chOff x="5312877" y="734780"/>
            <a:chExt cx="3257176" cy="3386998"/>
          </a:xfrm>
        </p:grpSpPr>
        <p:sp>
          <p:nvSpPr>
            <p:cNvPr id="786" name="Google Shape;786;p57"/>
            <p:cNvSpPr/>
            <p:nvPr/>
          </p:nvSpPr>
          <p:spPr>
            <a:xfrm rot="-5400000">
              <a:off x="5657450" y="2759700"/>
              <a:ext cx="1017505" cy="1706650"/>
            </a:xfrm>
            <a:custGeom>
              <a:avLst/>
              <a:gdLst/>
              <a:ahLst/>
              <a:cxnLst/>
              <a:rect l="l" t="t" r="r" b="b"/>
              <a:pathLst>
                <a:path w="5962" h="10000" fill="none" extrusionOk="0">
                  <a:moveTo>
                    <a:pt x="4671" y="4998"/>
                  </a:moveTo>
                  <a:cubicBezTo>
                    <a:pt x="4671" y="4286"/>
                    <a:pt x="5250" y="3707"/>
                    <a:pt x="5962" y="3707"/>
                  </a:cubicBezTo>
                  <a:lnTo>
                    <a:pt x="5962" y="1289"/>
                  </a:lnTo>
                  <a:lnTo>
                    <a:pt x="4271" y="1289"/>
                  </a:lnTo>
                  <a:cubicBezTo>
                    <a:pt x="4271" y="577"/>
                    <a:pt x="3695" y="1"/>
                    <a:pt x="2983" y="1"/>
                  </a:cubicBezTo>
                  <a:cubicBezTo>
                    <a:pt x="2267" y="1"/>
                    <a:pt x="1692" y="577"/>
                    <a:pt x="1692" y="1289"/>
                  </a:cubicBezTo>
                  <a:lnTo>
                    <a:pt x="1" y="1289"/>
                  </a:lnTo>
                  <a:lnTo>
                    <a:pt x="1" y="8708"/>
                  </a:lnTo>
                  <a:lnTo>
                    <a:pt x="1692" y="8708"/>
                  </a:lnTo>
                  <a:cubicBezTo>
                    <a:pt x="1692" y="9420"/>
                    <a:pt x="2267" y="10000"/>
                    <a:pt x="2983" y="10000"/>
                  </a:cubicBezTo>
                  <a:cubicBezTo>
                    <a:pt x="3695" y="10000"/>
                    <a:pt x="4271" y="9420"/>
                    <a:pt x="4271" y="8708"/>
                  </a:cubicBezTo>
                  <a:lnTo>
                    <a:pt x="5962" y="8708"/>
                  </a:lnTo>
                  <a:lnTo>
                    <a:pt x="5962" y="6290"/>
                  </a:lnTo>
                  <a:cubicBezTo>
                    <a:pt x="5250" y="6290"/>
                    <a:pt x="4671" y="5711"/>
                    <a:pt x="4671" y="49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7"/>
            <p:cNvSpPr/>
            <p:nvPr/>
          </p:nvSpPr>
          <p:spPr>
            <a:xfrm rot="-5400000">
              <a:off x="5436951" y="1747237"/>
              <a:ext cx="1458503" cy="1265652"/>
            </a:xfrm>
            <a:custGeom>
              <a:avLst/>
              <a:gdLst/>
              <a:ahLst/>
              <a:cxnLst/>
              <a:rect l="l" t="t" r="r" b="b"/>
              <a:pathLst>
                <a:path w="8546" h="7416" fill="none" extrusionOk="0">
                  <a:moveTo>
                    <a:pt x="7254" y="2415"/>
                  </a:moveTo>
                  <a:lnTo>
                    <a:pt x="7254" y="1"/>
                  </a:lnTo>
                  <a:lnTo>
                    <a:pt x="5562" y="1"/>
                  </a:lnTo>
                  <a:cubicBezTo>
                    <a:pt x="5562" y="713"/>
                    <a:pt x="4987" y="1289"/>
                    <a:pt x="4275" y="1289"/>
                  </a:cubicBezTo>
                  <a:cubicBezTo>
                    <a:pt x="3559" y="1289"/>
                    <a:pt x="2983" y="713"/>
                    <a:pt x="2983" y="1"/>
                  </a:cubicBezTo>
                  <a:lnTo>
                    <a:pt x="1292" y="1"/>
                  </a:lnTo>
                  <a:lnTo>
                    <a:pt x="1292" y="2415"/>
                  </a:lnTo>
                  <a:cubicBezTo>
                    <a:pt x="580" y="2415"/>
                    <a:pt x="1" y="2994"/>
                    <a:pt x="1" y="3707"/>
                  </a:cubicBezTo>
                  <a:cubicBezTo>
                    <a:pt x="1" y="4419"/>
                    <a:pt x="580" y="4998"/>
                    <a:pt x="1292" y="4998"/>
                  </a:cubicBezTo>
                  <a:lnTo>
                    <a:pt x="1292" y="7416"/>
                  </a:lnTo>
                  <a:lnTo>
                    <a:pt x="2983" y="7416"/>
                  </a:lnTo>
                  <a:cubicBezTo>
                    <a:pt x="2983" y="6704"/>
                    <a:pt x="3559" y="6124"/>
                    <a:pt x="4275" y="6124"/>
                  </a:cubicBezTo>
                  <a:cubicBezTo>
                    <a:pt x="4987" y="6124"/>
                    <a:pt x="5562" y="6704"/>
                    <a:pt x="5562" y="7416"/>
                  </a:cubicBezTo>
                  <a:lnTo>
                    <a:pt x="7254" y="7416"/>
                  </a:lnTo>
                  <a:lnTo>
                    <a:pt x="7254" y="4998"/>
                  </a:lnTo>
                  <a:cubicBezTo>
                    <a:pt x="7966" y="4998"/>
                    <a:pt x="8545" y="4419"/>
                    <a:pt x="8545" y="3707"/>
                  </a:cubicBezTo>
                  <a:cubicBezTo>
                    <a:pt x="8545" y="2994"/>
                    <a:pt x="7966" y="2415"/>
                    <a:pt x="7254" y="24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7"/>
            <p:cNvSpPr/>
            <p:nvPr/>
          </p:nvSpPr>
          <p:spPr>
            <a:xfrm>
              <a:off x="7252251" y="3270277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7"/>
            <p:cNvSpPr/>
            <p:nvPr/>
          </p:nvSpPr>
          <p:spPr>
            <a:xfrm>
              <a:off x="5725858" y="1425800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57"/>
            <p:cNvGrpSpPr/>
            <p:nvPr/>
          </p:nvGrpSpPr>
          <p:grpSpPr>
            <a:xfrm rot="5042212" flipH="1">
              <a:off x="7137736" y="603085"/>
              <a:ext cx="1165110" cy="1587073"/>
              <a:chOff x="2457014" y="1951878"/>
              <a:chExt cx="1164980" cy="1586896"/>
            </a:xfrm>
          </p:grpSpPr>
          <p:grpSp>
            <p:nvGrpSpPr>
              <p:cNvPr id="791" name="Google Shape;791;p57"/>
              <p:cNvGrpSpPr/>
              <p:nvPr/>
            </p:nvGrpSpPr>
            <p:grpSpPr>
              <a:xfrm rot="1743610">
                <a:off x="2709098" y="2036250"/>
                <a:ext cx="660810" cy="1209234"/>
                <a:chOff x="-1782440" y="1555441"/>
                <a:chExt cx="825763" cy="1511084"/>
              </a:xfrm>
            </p:grpSpPr>
            <p:sp>
              <p:nvSpPr>
                <p:cNvPr id="792" name="Google Shape;792;p57"/>
                <p:cNvSpPr/>
                <p:nvPr/>
              </p:nvSpPr>
              <p:spPr>
                <a:xfrm>
                  <a:off x="-1609613" y="1555441"/>
                  <a:ext cx="466755" cy="659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1" h="4297" fill="none" extrusionOk="0">
                      <a:moveTo>
                        <a:pt x="590" y="4085"/>
                      </a:moveTo>
                      <a:cubicBezTo>
                        <a:pt x="590" y="4085"/>
                        <a:pt x="1" y="1548"/>
                        <a:pt x="648" y="774"/>
                      </a:cubicBezTo>
                      <a:cubicBezTo>
                        <a:pt x="1296" y="1"/>
                        <a:pt x="2925" y="487"/>
                        <a:pt x="2983" y="1476"/>
                      </a:cubicBezTo>
                      <a:cubicBezTo>
                        <a:pt x="3041" y="2469"/>
                        <a:pt x="1191" y="4296"/>
                        <a:pt x="1191" y="42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57"/>
                <p:cNvSpPr/>
                <p:nvPr/>
              </p:nvSpPr>
              <p:spPr>
                <a:xfrm>
                  <a:off x="-1782440" y="1638938"/>
                  <a:ext cx="244199" cy="56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656" fill="none" extrusionOk="0">
                      <a:moveTo>
                        <a:pt x="1318" y="3656"/>
                      </a:moveTo>
                      <a:cubicBezTo>
                        <a:pt x="1318" y="3656"/>
                        <a:pt x="26" y="1918"/>
                        <a:pt x="15" y="1245"/>
                      </a:cubicBezTo>
                      <a:cubicBezTo>
                        <a:pt x="1" y="576"/>
                        <a:pt x="1015" y="1"/>
                        <a:pt x="1590" y="57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57"/>
                <p:cNvSpPr/>
                <p:nvPr/>
              </p:nvSpPr>
              <p:spPr>
                <a:xfrm>
                  <a:off x="-1395344" y="1787360"/>
                  <a:ext cx="438667" cy="47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3121" fill="none" extrusionOk="0">
                      <a:moveTo>
                        <a:pt x="0" y="3120"/>
                      </a:moveTo>
                      <a:cubicBezTo>
                        <a:pt x="0" y="3120"/>
                        <a:pt x="2159" y="2254"/>
                        <a:pt x="2508" y="1419"/>
                      </a:cubicBezTo>
                      <a:cubicBezTo>
                        <a:pt x="2857" y="588"/>
                        <a:pt x="2015" y="1"/>
                        <a:pt x="1533" y="34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57"/>
                <p:cNvSpPr/>
                <p:nvPr/>
              </p:nvSpPr>
              <p:spPr>
                <a:xfrm>
                  <a:off x="-1700784" y="2383199"/>
                  <a:ext cx="164846" cy="683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4452" fill="none" extrusionOk="0">
                      <a:moveTo>
                        <a:pt x="1" y="4451"/>
                      </a:moveTo>
                      <a:cubicBezTo>
                        <a:pt x="271" y="2785"/>
                        <a:pt x="652" y="836"/>
                        <a:pt x="1073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57"/>
                <p:cNvSpPr/>
                <p:nvPr/>
              </p:nvSpPr>
              <p:spPr>
                <a:xfrm>
                  <a:off x="-1637855" y="2170465"/>
                  <a:ext cx="278580" cy="26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707" extrusionOk="0">
                      <a:moveTo>
                        <a:pt x="765" y="1"/>
                      </a:moveTo>
                      <a:cubicBezTo>
                        <a:pt x="621" y="1"/>
                        <a:pt x="467" y="29"/>
                        <a:pt x="306" y="99"/>
                      </a:cubicBezTo>
                      <a:cubicBezTo>
                        <a:pt x="306" y="99"/>
                        <a:pt x="1" y="1438"/>
                        <a:pt x="534" y="1679"/>
                      </a:cubicBezTo>
                      <a:cubicBezTo>
                        <a:pt x="576" y="1698"/>
                        <a:pt x="620" y="1707"/>
                        <a:pt x="664" y="1707"/>
                      </a:cubicBezTo>
                      <a:cubicBezTo>
                        <a:pt x="1180" y="1707"/>
                        <a:pt x="1814" y="523"/>
                        <a:pt x="1814" y="523"/>
                      </a:cubicBezTo>
                      <a:cubicBezTo>
                        <a:pt x="1814" y="523"/>
                        <a:pt x="1382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797;p57"/>
              <p:cNvGrpSpPr/>
              <p:nvPr/>
            </p:nvGrpSpPr>
            <p:grpSpPr>
              <a:xfrm rot="2403161">
                <a:off x="2653436" y="2631495"/>
                <a:ext cx="778050" cy="744222"/>
                <a:chOff x="-381661" y="2202085"/>
                <a:chExt cx="903734" cy="864442"/>
              </a:xfrm>
            </p:grpSpPr>
            <p:sp>
              <p:nvSpPr>
                <p:cNvPr id="798" name="Google Shape;798;p57"/>
                <p:cNvSpPr/>
                <p:nvPr/>
              </p:nvSpPr>
              <p:spPr>
                <a:xfrm>
                  <a:off x="92923" y="2202085"/>
                  <a:ext cx="429151" cy="38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" h="2516" fill="none" extrusionOk="0">
                      <a:moveTo>
                        <a:pt x="0" y="2515"/>
                      </a:moveTo>
                      <a:cubicBezTo>
                        <a:pt x="0" y="2515"/>
                        <a:pt x="294" y="1210"/>
                        <a:pt x="1363" y="735"/>
                      </a:cubicBezTo>
                      <a:cubicBezTo>
                        <a:pt x="2435" y="263"/>
                        <a:pt x="2795" y="1"/>
                        <a:pt x="2795" y="1"/>
                      </a:cubicBezTo>
                      <a:cubicBezTo>
                        <a:pt x="2795" y="1"/>
                        <a:pt x="2029" y="1987"/>
                        <a:pt x="0" y="251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57"/>
                <p:cNvSpPr/>
                <p:nvPr/>
              </p:nvSpPr>
              <p:spPr>
                <a:xfrm>
                  <a:off x="-204843" y="2817877"/>
                  <a:ext cx="555625" cy="22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0" h="1465" fill="none" extrusionOk="0">
                      <a:moveTo>
                        <a:pt x="1" y="1043"/>
                      </a:moveTo>
                      <a:cubicBezTo>
                        <a:pt x="1" y="1043"/>
                        <a:pt x="839" y="0"/>
                        <a:pt x="2008" y="50"/>
                      </a:cubicBezTo>
                      <a:cubicBezTo>
                        <a:pt x="3181" y="97"/>
                        <a:pt x="3619" y="22"/>
                        <a:pt x="3619" y="22"/>
                      </a:cubicBezTo>
                      <a:cubicBezTo>
                        <a:pt x="3619" y="22"/>
                        <a:pt x="2055" y="1465"/>
                        <a:pt x="1" y="104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57"/>
                <p:cNvSpPr/>
                <p:nvPr/>
              </p:nvSpPr>
              <p:spPr>
                <a:xfrm>
                  <a:off x="-281587" y="2323647"/>
                  <a:ext cx="252487" cy="529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3447" fill="none" extrusionOk="0">
                      <a:moveTo>
                        <a:pt x="141" y="3446"/>
                      </a:moveTo>
                      <a:cubicBezTo>
                        <a:pt x="141" y="3446"/>
                        <a:pt x="1288" y="2756"/>
                        <a:pt x="1400" y="1590"/>
                      </a:cubicBezTo>
                      <a:cubicBezTo>
                        <a:pt x="1512" y="424"/>
                        <a:pt x="1645" y="0"/>
                        <a:pt x="1645" y="0"/>
                      </a:cubicBezTo>
                      <a:cubicBezTo>
                        <a:pt x="1645" y="0"/>
                        <a:pt x="1" y="1356"/>
                        <a:pt x="141" y="344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57"/>
                <p:cNvSpPr/>
                <p:nvPr/>
              </p:nvSpPr>
              <p:spPr>
                <a:xfrm>
                  <a:off x="-381661" y="2323647"/>
                  <a:ext cx="768819" cy="74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9" h="4840" fill="none" extrusionOk="0">
                      <a:moveTo>
                        <a:pt x="5009" y="0"/>
                      </a:moveTo>
                      <a:cubicBezTo>
                        <a:pt x="5009" y="0"/>
                        <a:pt x="1498" y="3040"/>
                        <a:pt x="1" y="483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57"/>
                <p:cNvSpPr/>
                <p:nvPr/>
              </p:nvSpPr>
              <p:spPr>
                <a:xfrm>
                  <a:off x="-325331" y="2451195"/>
                  <a:ext cx="233915" cy="5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3580" fill="none" extrusionOk="0">
                      <a:moveTo>
                        <a:pt x="1523" y="0"/>
                      </a:moveTo>
                      <a:cubicBezTo>
                        <a:pt x="1523" y="0"/>
                        <a:pt x="188" y="3223"/>
                        <a:pt x="1" y="358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57"/>
                <p:cNvSpPr/>
                <p:nvPr/>
              </p:nvSpPr>
              <p:spPr>
                <a:xfrm>
                  <a:off x="-357256" y="2852565"/>
                  <a:ext cx="608578" cy="18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5" h="1203" fill="none" extrusionOk="0">
                      <a:moveTo>
                        <a:pt x="1" y="1202"/>
                      </a:moveTo>
                      <a:cubicBezTo>
                        <a:pt x="1" y="1202"/>
                        <a:pt x="2209" y="281"/>
                        <a:pt x="396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4" name="Google Shape;804;p57"/>
            <p:cNvSpPr/>
            <p:nvPr/>
          </p:nvSpPr>
          <p:spPr>
            <a:xfrm rot="10800000">
              <a:off x="6799026" y="1742198"/>
              <a:ext cx="1458503" cy="1265652"/>
            </a:xfrm>
            <a:custGeom>
              <a:avLst/>
              <a:gdLst/>
              <a:ahLst/>
              <a:cxnLst/>
              <a:rect l="l" t="t" r="r" b="b"/>
              <a:pathLst>
                <a:path w="8546" h="7416" fill="none" extrusionOk="0">
                  <a:moveTo>
                    <a:pt x="7254" y="2415"/>
                  </a:moveTo>
                  <a:lnTo>
                    <a:pt x="7254" y="1"/>
                  </a:lnTo>
                  <a:lnTo>
                    <a:pt x="5562" y="1"/>
                  </a:lnTo>
                  <a:cubicBezTo>
                    <a:pt x="5562" y="713"/>
                    <a:pt x="4987" y="1289"/>
                    <a:pt x="4275" y="1289"/>
                  </a:cubicBezTo>
                  <a:cubicBezTo>
                    <a:pt x="3559" y="1289"/>
                    <a:pt x="2983" y="713"/>
                    <a:pt x="2983" y="1"/>
                  </a:cubicBezTo>
                  <a:lnTo>
                    <a:pt x="1292" y="1"/>
                  </a:lnTo>
                  <a:lnTo>
                    <a:pt x="1292" y="2415"/>
                  </a:lnTo>
                  <a:cubicBezTo>
                    <a:pt x="580" y="2415"/>
                    <a:pt x="1" y="2994"/>
                    <a:pt x="1" y="3707"/>
                  </a:cubicBezTo>
                  <a:cubicBezTo>
                    <a:pt x="1" y="4419"/>
                    <a:pt x="580" y="4998"/>
                    <a:pt x="1292" y="4998"/>
                  </a:cubicBezTo>
                  <a:lnTo>
                    <a:pt x="1292" y="7416"/>
                  </a:lnTo>
                  <a:lnTo>
                    <a:pt x="2983" y="7416"/>
                  </a:lnTo>
                  <a:cubicBezTo>
                    <a:pt x="2983" y="6704"/>
                    <a:pt x="3559" y="6124"/>
                    <a:pt x="4275" y="6124"/>
                  </a:cubicBezTo>
                  <a:cubicBezTo>
                    <a:pt x="4987" y="6124"/>
                    <a:pt x="5562" y="6704"/>
                    <a:pt x="5562" y="7416"/>
                  </a:cubicBezTo>
                  <a:lnTo>
                    <a:pt x="7254" y="7416"/>
                  </a:lnTo>
                  <a:lnTo>
                    <a:pt x="7254" y="4998"/>
                  </a:lnTo>
                  <a:cubicBezTo>
                    <a:pt x="7966" y="4998"/>
                    <a:pt x="8545" y="4419"/>
                    <a:pt x="8545" y="3707"/>
                  </a:cubicBezTo>
                  <a:cubicBezTo>
                    <a:pt x="8545" y="2994"/>
                    <a:pt x="7966" y="2415"/>
                    <a:pt x="7254" y="24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57"/>
          <p:cNvGrpSpPr/>
          <p:nvPr/>
        </p:nvGrpSpPr>
        <p:grpSpPr>
          <a:xfrm rot="-5803427">
            <a:off x="8008905" y="3280596"/>
            <a:ext cx="1454404" cy="1280474"/>
            <a:chOff x="5917100" y="2092158"/>
            <a:chExt cx="1102175" cy="970367"/>
          </a:xfrm>
        </p:grpSpPr>
        <p:sp>
          <p:nvSpPr>
            <p:cNvPr id="806" name="Google Shape;806;p5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858544" y="4216071"/>
            <a:ext cx="386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*</a:t>
            </a:r>
            <a:r>
              <a:rPr lang="en-US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-US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/>
              </a:rPr>
              <a:t>https://www.who.int/news-room/fact-sheets/detail/mental-disorders</a:t>
            </a:r>
            <a:endParaRPr lang="en-IN" dirty="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781" grpId="0"/>
      <p:bldP spid="7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77000"/>
          </a:schemeClr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8" y="336927"/>
            <a:ext cx="8823395" cy="4390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2359021" y="1165276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pperplate Gothic Bold" panose="020E0705020206020404" pitchFamily="34" charset="0"/>
              </a:rPr>
              <a:t>MEN</a:t>
            </a:r>
            <a:r>
              <a:rPr lang="en-US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TRIX</a:t>
            </a:r>
            <a:endParaRPr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-193447" y="-261110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398089" y="2422452"/>
            <a:ext cx="298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2060"/>
                </a:solidFill>
                <a:latin typeface="Kollektif" panose="020B0604020101010102" pitchFamily="34" charset="0"/>
              </a:rPr>
              <a:t>Early Detection of Mental Health </a:t>
            </a:r>
            <a:r>
              <a:rPr lang="en-US" sz="1800" dirty="0" smtClean="0">
                <a:solidFill>
                  <a:srgbClr val="002060"/>
                </a:solidFill>
                <a:latin typeface="Kollektif" panose="020B0604020101010102" pitchFamily="34" charset="0"/>
              </a:rPr>
              <a:t>Issues</a:t>
            </a:r>
            <a:endParaRPr lang="en-IN" sz="1800" dirty="0">
              <a:solidFill>
                <a:srgbClr val="002060"/>
              </a:solidFill>
              <a:latin typeface="Kollektif" panose="020B0604020101010102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8089" y="3283986"/>
            <a:ext cx="2544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rgbClr val="002060"/>
                </a:solidFill>
                <a:latin typeface="Kollektif" panose="020B0604020101010102" pitchFamily="34" charset="0"/>
              </a:rPr>
              <a:t>Enhanced Employee Support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26386" y="2463424"/>
            <a:ext cx="277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rgbClr val="002060"/>
                </a:solidFill>
                <a:latin typeface="Kollektif" panose="020B0604020101010102" pitchFamily="34" charset="0"/>
              </a:rPr>
              <a:t>Improved Productivity and Engagement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84863" y="3994112"/>
            <a:ext cx="282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rgbClr val="002060"/>
                </a:solidFill>
                <a:latin typeface="Kollektif" panose="020B0604020101010102" pitchFamily="34" charset="0"/>
              </a:rPr>
              <a:t>Ethical and Confidential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1059" y="3283986"/>
            <a:ext cx="263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rgbClr val="002060"/>
                </a:solidFill>
                <a:latin typeface="Kollektif" panose="020B0604020101010102" pitchFamily="34" charset="0"/>
              </a:rPr>
              <a:t>Data-Driven Decision-Making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860" y="64435"/>
            <a:ext cx="9144000" cy="572700"/>
          </a:xfrm>
        </p:spPr>
        <p:txBody>
          <a:bodyPr/>
          <a:lstStyle/>
          <a:p>
            <a:r>
              <a:rPr lang="en-IN" sz="3200" dirty="0"/>
              <a:t>&lt;</a:t>
            </a:r>
            <a:r>
              <a:rPr lang="en-IN" sz="3200" dirty="0" smtClean="0"/>
              <a:t>&lt; </a:t>
            </a:r>
            <a:r>
              <a:rPr lang="en-IN" sz="2800" b="0" dirty="0">
                <a:solidFill>
                  <a:srgbClr val="002060"/>
                </a:solidFill>
                <a:latin typeface="Copperplate Gothic Bold" panose="020E0705020206020404" pitchFamily="34" charset="0"/>
                <a:ea typeface="Be Vietnam Pro"/>
                <a:cs typeface="Be Vietnam Pro"/>
                <a:sym typeface="Be Vietnam Pro"/>
              </a:rPr>
              <a:t>Our </a:t>
            </a:r>
            <a:r>
              <a:rPr lang="en-IN" sz="2800" b="0" dirty="0">
                <a:solidFill>
                  <a:srgbClr val="00B050"/>
                </a:solidFill>
                <a:latin typeface="Copperplate Gothic Bold" panose="020E0705020206020404" pitchFamily="34" charset="0"/>
                <a:ea typeface="Be Vietnam Pro"/>
                <a:cs typeface="Be Vietnam Pro"/>
                <a:sym typeface="Be Vietnam Pro"/>
              </a:rPr>
              <a:t>Core Technology</a:t>
            </a:r>
            <a:r>
              <a:rPr lang="en-IN" sz="2800" b="0" dirty="0">
                <a:solidFill>
                  <a:srgbClr val="002060"/>
                </a:solidFill>
                <a:latin typeface="Copperplate Gothic Bold" panose="020E0705020206020404" pitchFamily="34" charset="0"/>
                <a:ea typeface="Be Vietnam Pro"/>
                <a:cs typeface="Be Vietnam Pro"/>
                <a:sym typeface="Be Vietnam Pro"/>
              </a:rPr>
              <a:t> Ecosystem </a:t>
            </a:r>
            <a:r>
              <a:rPr lang="en-IN" sz="3200" dirty="0" smtClean="0">
                <a:ea typeface="Be Vietnam Pro"/>
                <a:cs typeface="Be Vietnam Pro"/>
              </a:rPr>
              <a:t>&gt;&gt;</a:t>
            </a:r>
            <a:endParaRPr lang="en-IN" sz="3200" dirty="0"/>
          </a:p>
        </p:txBody>
      </p:sp>
      <p:pic>
        <p:nvPicPr>
          <p:cNvPr id="1026" name="Picture 2" descr="Nextjs icon in SVG, PNG form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6" y="1116764"/>
            <a:ext cx="964851" cy="96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4576" y="790324"/>
            <a:ext cx="1268522" cy="11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oogle TensorFlow icon in SVG, PNG form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65" y="3771576"/>
            <a:ext cx="801855" cy="80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File:Vercel logo blac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2" y="4131333"/>
            <a:ext cx="195415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841;p59"/>
          <p:cNvGrpSpPr/>
          <p:nvPr/>
        </p:nvGrpSpPr>
        <p:grpSpPr>
          <a:xfrm>
            <a:off x="1821618" y="832715"/>
            <a:ext cx="5727958" cy="4198474"/>
            <a:chOff x="871650" y="964725"/>
            <a:chExt cx="3882900" cy="3123529"/>
          </a:xfrm>
        </p:grpSpPr>
        <p:sp>
          <p:nvSpPr>
            <p:cNvPr id="26" name="Google Shape;842;p59"/>
            <p:cNvSpPr/>
            <p:nvPr/>
          </p:nvSpPr>
          <p:spPr>
            <a:xfrm>
              <a:off x="871650" y="964725"/>
              <a:ext cx="3882900" cy="2437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3;p59"/>
            <p:cNvSpPr/>
            <p:nvPr/>
          </p:nvSpPr>
          <p:spPr>
            <a:xfrm>
              <a:off x="2640276" y="3401925"/>
              <a:ext cx="345300" cy="574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4;p59"/>
            <p:cNvSpPr/>
            <p:nvPr/>
          </p:nvSpPr>
          <p:spPr>
            <a:xfrm>
              <a:off x="1866425" y="3976654"/>
              <a:ext cx="1893300" cy="111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52;p59"/>
          <p:cNvGrpSpPr/>
          <p:nvPr/>
        </p:nvGrpSpPr>
        <p:grpSpPr>
          <a:xfrm>
            <a:off x="4299260" y="1231357"/>
            <a:ext cx="2007249" cy="3342074"/>
            <a:chOff x="5725858" y="1425800"/>
            <a:chExt cx="1599187" cy="3247384"/>
          </a:xfrm>
        </p:grpSpPr>
        <p:sp>
          <p:nvSpPr>
            <p:cNvPr id="30" name="Google Shape;853;p59"/>
            <p:cNvSpPr/>
            <p:nvPr/>
          </p:nvSpPr>
          <p:spPr>
            <a:xfrm>
              <a:off x="7068551" y="4417377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4;p59"/>
            <p:cNvSpPr/>
            <p:nvPr/>
          </p:nvSpPr>
          <p:spPr>
            <a:xfrm>
              <a:off x="5725858" y="1425800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24" y="844798"/>
            <a:ext cx="5708690" cy="3286535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50800" dist="38100" dir="8100000" sx="1000" sy="1000" algn="tr" rotWithShape="0">
              <a:prstClr val="black">
                <a:alpha val="64000"/>
              </a:prstClr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75943" y="2081615"/>
            <a:ext cx="204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 err="1" smtClean="0">
                <a:solidFill>
                  <a:schemeClr val="bg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-ExtB" panose="02010609060101010101" pitchFamily="49" charset="-122"/>
                <a:ea typeface="SimSun-ExtB" panose="02010609060101010101" pitchFamily="49" charset="-122"/>
                <a:cs typeface="Times New Roman" panose="02020603050405020304" pitchFamily="18" charset="0"/>
              </a:rPr>
              <a:t>NextJs</a:t>
            </a:r>
            <a:endParaRPr lang="en-IN" b="1" spc="300" dirty="0">
              <a:solidFill>
                <a:schemeClr val="bg1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-ExtB" panose="02010609060101010101" pitchFamily="49" charset="-122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41538" y="1922933"/>
            <a:ext cx="204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 smtClean="0">
                <a:solidFill>
                  <a:schemeClr val="bg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-ExtB" panose="02010609060101010101" pitchFamily="49" charset="-122"/>
                <a:ea typeface="SimSun-ExtB" panose="02010609060101010101" pitchFamily="49" charset="-122"/>
                <a:cs typeface="Times New Roman" panose="02020603050405020304" pitchFamily="18" charset="0"/>
              </a:rPr>
              <a:t>Flask</a:t>
            </a:r>
            <a:endParaRPr lang="en-IN" b="1" spc="300" dirty="0">
              <a:solidFill>
                <a:schemeClr val="bg1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-ExtB" panose="02010609060101010101" pitchFamily="49" charset="-122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7053" y="4573431"/>
            <a:ext cx="211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300" dirty="0" smtClean="0">
                <a:solidFill>
                  <a:schemeClr val="bg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-ExtB" panose="02010609060101010101" pitchFamily="49" charset="-122"/>
                <a:ea typeface="SimSun-ExtB" panose="02010609060101010101" pitchFamily="49" charset="-122"/>
                <a:cs typeface="Times New Roman" panose="02020603050405020304" pitchFamily="18" charset="0"/>
              </a:rPr>
              <a:t>TENSORFLOW</a:t>
            </a:r>
            <a:endParaRPr lang="en-IN" sz="1800" b="1" spc="300" dirty="0">
              <a:solidFill>
                <a:schemeClr val="bg1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-ExtB" panose="02010609060101010101" pitchFamily="49" charset="-122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8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FEF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1"/>
            <a:ext cx="841135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12336" y="847804"/>
            <a:ext cx="3753451" cy="572700"/>
          </a:xfrm>
        </p:spPr>
        <p:txBody>
          <a:bodyPr/>
          <a:lstStyle/>
          <a:p>
            <a:pPr algn="ctr"/>
            <a:r>
              <a:rPr lang="en-IN" sz="6000" b="0" dirty="0">
                <a:solidFill>
                  <a:srgbClr val="FF0000"/>
                </a:solidFill>
                <a:latin typeface="Copperplate Gothic Bold" panose="020E0705020206020404" pitchFamily="34" charset="0"/>
                <a:ea typeface="Be Vietnam Pro"/>
                <a:cs typeface="Be Vietnam Pro"/>
              </a:rPr>
              <a:t>A User's</a:t>
            </a:r>
            <a:r>
              <a:rPr lang="en-IN" sz="6000" b="0" dirty="0">
                <a:solidFill>
                  <a:srgbClr val="002060"/>
                </a:solidFill>
                <a:latin typeface="Copperplate Gothic Bold" panose="020E0705020206020404" pitchFamily="34" charset="0"/>
                <a:ea typeface="Be Vietnam Pro"/>
                <a:cs typeface="Be Vietnam Pro"/>
              </a:rPr>
              <a:t> </a:t>
            </a:r>
            <a:r>
              <a:rPr lang="en-IN" sz="6000" b="0" dirty="0">
                <a:solidFill>
                  <a:srgbClr val="7030A0"/>
                </a:solidFill>
                <a:latin typeface="Copperplate Gothic Bold" panose="020E0705020206020404" pitchFamily="34" charset="0"/>
                <a:ea typeface="Be Vietnam Pro"/>
                <a:cs typeface="Be Vietnam Pro"/>
              </a:rPr>
              <a:t>Journey</a:t>
            </a:r>
          </a:p>
        </p:txBody>
      </p:sp>
      <p:grpSp>
        <p:nvGrpSpPr>
          <p:cNvPr id="37" name="Google Shape;459;p43"/>
          <p:cNvGrpSpPr/>
          <p:nvPr/>
        </p:nvGrpSpPr>
        <p:grpSpPr>
          <a:xfrm>
            <a:off x="5097198" y="1019252"/>
            <a:ext cx="4046802" cy="3580671"/>
            <a:chOff x="5310058" y="1363026"/>
            <a:chExt cx="3809930" cy="3316063"/>
          </a:xfrm>
        </p:grpSpPr>
        <p:grpSp>
          <p:nvGrpSpPr>
            <p:cNvPr id="38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B050"/>
                  </a:solidFill>
                </a:endParaRPr>
              </a:p>
            </p:txBody>
          </p:sp>
          <p:grpSp>
            <p:nvGrpSpPr>
              <p:cNvPr id="48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9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0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1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2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3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4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5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6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7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8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9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0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0B050"/>
                    </a:solidFill>
                  </a:endParaRPr>
                </a:p>
              </p:txBody>
            </p:sp>
          </p:grpSp>
        </p:grpSp>
        <p:sp>
          <p:nvSpPr>
            <p:cNvPr id="45" name="Google Shape;482;p43"/>
            <p:cNvSpPr/>
            <p:nvPr/>
          </p:nvSpPr>
          <p:spPr>
            <a:xfrm rot="19362483" flipH="1">
              <a:off x="8768478" y="4057034"/>
              <a:ext cx="351510" cy="62205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591</Words>
  <Application>Microsoft Office PowerPoint</Application>
  <PresentationFormat>On-screen Show (16:9)</PresentationFormat>
  <Paragraphs>107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Lato</vt:lpstr>
      <vt:lpstr>Be Vietnam Pro</vt:lpstr>
      <vt:lpstr>Arial</vt:lpstr>
      <vt:lpstr>Wingdings</vt:lpstr>
      <vt:lpstr>Nunito Light</vt:lpstr>
      <vt:lpstr>SimSun-ExtB</vt:lpstr>
      <vt:lpstr>Copperplate Gothic Bold</vt:lpstr>
      <vt:lpstr>Times New Roman</vt:lpstr>
      <vt:lpstr>Kollektif</vt:lpstr>
      <vt:lpstr>DM Sans</vt:lpstr>
      <vt:lpstr>Mental Health and Well-being - Health - 10th Grade by Slidesgo</vt:lpstr>
      <vt:lpstr>“ MENTRIX - Mental Health Analysis using Machine Learning and NLP ”</vt:lpstr>
      <vt:lpstr>Our team</vt:lpstr>
      <vt:lpstr>PowerPoint Presentation</vt:lpstr>
      <vt:lpstr>970,000,000</vt:lpstr>
      <vt:lpstr>PowerPoint Presentation</vt:lpstr>
      <vt:lpstr>MENTRIX</vt:lpstr>
      <vt:lpstr>&lt;&lt; Our Core Technology Ecosystem &gt;&gt;</vt:lpstr>
      <vt:lpstr>PowerPoint Presentation</vt:lpstr>
      <vt:lpstr>A User's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</vt:lpstr>
      <vt:lpstr>Fine Tuning BERT for Mental Health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can use Mentrix ?</vt:lpstr>
      <vt:lpstr>Future Scope </vt:lpstr>
      <vt:lpstr>References</vt:lpstr>
      <vt:lpstr>Thanks!       ~ TEAM MENTRIX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Mentrix</dc:title>
  <cp:lastModifiedBy>User</cp:lastModifiedBy>
  <cp:revision>68</cp:revision>
  <dcterms:modified xsi:type="dcterms:W3CDTF">2025-01-23T18:21:59Z</dcterms:modified>
</cp:coreProperties>
</file>